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18"/>
  </p:notesMasterIdLst>
  <p:sldIdLst>
    <p:sldId id="256" r:id="rId6"/>
    <p:sldId id="265" r:id="rId7"/>
    <p:sldId id="259" r:id="rId8"/>
    <p:sldId id="260" r:id="rId9"/>
    <p:sldId id="266" r:id="rId10"/>
    <p:sldId id="258" r:id="rId11"/>
    <p:sldId id="261" r:id="rId12"/>
    <p:sldId id="264" r:id="rId13"/>
    <p:sldId id="269" r:id="rId14"/>
    <p:sldId id="267" r:id="rId15"/>
    <p:sldId id="262" r:id="rId16"/>
    <p:sldId id="270" r:id="rId17"/>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87"/>
    <a:srgbClr val="44C3CF"/>
    <a:srgbClr val="99CA3C"/>
    <a:srgbClr val="D9E021"/>
    <a:srgbClr val="009865"/>
    <a:srgbClr val="11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9" autoAdjust="0"/>
    <p:restoredTop sz="86496" autoAdjust="0"/>
  </p:normalViewPr>
  <p:slideViewPr>
    <p:cSldViewPr>
      <p:cViewPr varScale="1">
        <p:scale>
          <a:sx n="63" d="100"/>
          <a:sy n="63" d="100"/>
        </p:scale>
        <p:origin x="954" y="96"/>
      </p:cViewPr>
      <p:guideLst>
        <p:guide orient="horz" pos="2160"/>
        <p:guide pos="2880"/>
      </p:guideLst>
    </p:cSldViewPr>
  </p:slideViewPr>
  <p:outlineViewPr>
    <p:cViewPr>
      <p:scale>
        <a:sx n="33" d="100"/>
        <a:sy n="33" d="100"/>
      </p:scale>
      <p:origin x="0" y="-1866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1" d="100"/>
          <a:sy n="51" d="100"/>
        </p:scale>
        <p:origin x="29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5E616CF1-E7DE-44CF-B646-E15AEA3081A0}" type="datetimeFigureOut">
              <a:rPr lang="en-GB" smtClean="0"/>
              <a:t>18/10/2021</a:t>
            </a:fld>
            <a:endParaRPr lang="en-GB" dirty="0"/>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9D17A6AB-1D8C-46E3-9639-5E3482641601}" type="slidenum">
              <a:rPr lang="en-GB" smtClean="0"/>
              <a:t>‹#›</a:t>
            </a:fld>
            <a:endParaRPr lang="en-GB" dirty="0"/>
          </a:p>
        </p:txBody>
      </p:sp>
    </p:spTree>
    <p:extLst>
      <p:ext uri="{BB962C8B-B14F-4D97-AF65-F5344CB8AC3E}">
        <p14:creationId xmlns:p14="http://schemas.microsoft.com/office/powerpoint/2010/main" val="137698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815" y="4713645"/>
            <a:ext cx="5595580" cy="4465558"/>
          </a:xfrm>
        </p:spPr>
        <p:txBody>
          <a:bodyPr/>
          <a:lstStyle/>
          <a:p>
            <a:r>
              <a:rPr lang="en-GB" dirty="0"/>
              <a:t>*Welcome parents and introduce yourself and your role as the SENCo of the school.*</a:t>
            </a:r>
          </a:p>
          <a:p>
            <a:endParaRPr lang="en-GB" dirty="0"/>
          </a:p>
          <a:p>
            <a:r>
              <a:rPr lang="en-GB" dirty="0"/>
              <a:t>-Today I want  to </a:t>
            </a:r>
            <a:r>
              <a:rPr lang="en-US" dirty="0"/>
              <a:t>discuss the transition process for pupils entering primary one and explain how important it is that this is managed effectively by everyone involved with your child.</a:t>
            </a:r>
          </a:p>
          <a:p>
            <a:endParaRPr lang="en-GB" dirty="0"/>
          </a:p>
          <a:p>
            <a:r>
              <a:rPr lang="en-GB" dirty="0"/>
              <a:t>-We will also discuss your role as a parent during this process and how important it is that we work together in partnership during this crucial time in your child’s education.</a:t>
            </a:r>
          </a:p>
          <a:p>
            <a:endParaRPr lang="en-GB" dirty="0"/>
          </a:p>
          <a:p>
            <a:r>
              <a:rPr lang="en-GB" dirty="0"/>
              <a:t>- We will look at the main changes that your child will have to adapt to as they begin Primary education, how they may feel about these changes and what measures the school already has in place to support them in this process.</a:t>
            </a:r>
          </a:p>
          <a:p>
            <a:endParaRPr lang="en-GB" dirty="0"/>
          </a:p>
          <a:p>
            <a:r>
              <a:rPr lang="en-GB" dirty="0"/>
              <a:t>-We will discuss the importance of sharing information with the school about your child to allow us to prepare and be ready to meet their needs in Primary One.</a:t>
            </a:r>
          </a:p>
          <a:p>
            <a:endParaRPr lang="en-GB" dirty="0"/>
          </a:p>
          <a:p>
            <a:r>
              <a:rPr lang="en-GB" dirty="0"/>
              <a:t>-Finally, we will look at the ways in which the school meets the needs of all its individual learners though a wide range of resources, strategies and teaching styles and what you should do if you are concerned about an aspect of your child’s learning.</a:t>
            </a:r>
          </a:p>
          <a:p>
            <a:endParaRPr lang="en-US" dirty="0"/>
          </a:p>
          <a:p>
            <a:pPr marL="109728" indent="0">
              <a:buNone/>
            </a:pPr>
            <a:endParaRPr lang="en-GB" b="1" dirty="0"/>
          </a:p>
        </p:txBody>
      </p:sp>
      <p:sp>
        <p:nvSpPr>
          <p:cNvPr id="4" name="Slide Number Placeholder 3"/>
          <p:cNvSpPr>
            <a:spLocks noGrp="1"/>
          </p:cNvSpPr>
          <p:nvPr>
            <p:ph type="sldNum" sz="quarter" idx="10"/>
          </p:nvPr>
        </p:nvSpPr>
        <p:spPr/>
        <p:txBody>
          <a:bodyPr/>
          <a:lstStyle/>
          <a:p>
            <a:fld id="{9D17A6AB-1D8C-46E3-9639-5E3482641601}" type="slidenum">
              <a:rPr lang="en-GB" smtClean="0"/>
              <a:t>1</a:t>
            </a:fld>
            <a:endParaRPr lang="en-GB" dirty="0"/>
          </a:p>
        </p:txBody>
      </p:sp>
    </p:spTree>
    <p:extLst>
      <p:ext uri="{BB962C8B-B14F-4D97-AF65-F5344CB8AC3E}">
        <p14:creationId xmlns:p14="http://schemas.microsoft.com/office/powerpoint/2010/main" val="7541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has very clearly defined processes for deciding whether a child has special educational needs which require additional provision to be made for them. </a:t>
            </a:r>
          </a:p>
          <a:p>
            <a:endParaRPr lang="en-US" dirty="0"/>
          </a:p>
          <a:p>
            <a:r>
              <a:rPr lang="en-US" dirty="0"/>
              <a:t>-Lots of interventions, differentiation  and reasonable adjustments will be put into place by class teachers before the school considers placing a child on the SEN register. It is only when the school feels that these interventions and adjustments are not working, the child is not progressing or is not happy, and when they now feel that further action needs to be taken to meet their needs, that additional provision will be made and the child’s name placed on the SEN register. </a:t>
            </a:r>
          </a:p>
          <a:p>
            <a:endParaRPr lang="en-US" dirty="0"/>
          </a:p>
          <a:p>
            <a:r>
              <a:rPr lang="en-US" dirty="0"/>
              <a:t>-Deciding to put a child on the SEN register is a serious consideration for a school and a significant amount of thought, investigation and discussion is part of this process.</a:t>
            </a:r>
          </a:p>
          <a:p>
            <a:endParaRPr lang="en-US" dirty="0"/>
          </a:p>
          <a:p>
            <a:r>
              <a:rPr lang="en-US" dirty="0"/>
              <a:t>-The school will keep you aware of any concerns they have about your child’s learning needs and will discuss any proposed provision with you in advance.</a:t>
            </a:r>
          </a:p>
        </p:txBody>
      </p:sp>
      <p:sp>
        <p:nvSpPr>
          <p:cNvPr id="4" name="Slide Number Placeholder 3"/>
          <p:cNvSpPr>
            <a:spLocks noGrp="1"/>
          </p:cNvSpPr>
          <p:nvPr>
            <p:ph type="sldNum" sz="quarter" idx="10"/>
          </p:nvPr>
        </p:nvSpPr>
        <p:spPr/>
        <p:txBody>
          <a:bodyPr/>
          <a:lstStyle/>
          <a:p>
            <a:fld id="{9D17A6AB-1D8C-46E3-9639-5E3482641601}" type="slidenum">
              <a:rPr lang="en-GB" smtClean="0"/>
              <a:t>10</a:t>
            </a:fld>
            <a:endParaRPr lang="en-GB" dirty="0"/>
          </a:p>
        </p:txBody>
      </p:sp>
    </p:spTree>
    <p:extLst>
      <p:ext uri="{BB962C8B-B14F-4D97-AF65-F5344CB8AC3E}">
        <p14:creationId xmlns:p14="http://schemas.microsoft.com/office/powerpoint/2010/main" val="205562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Highlight: </a:t>
            </a:r>
          </a:p>
          <a:p>
            <a:r>
              <a:rPr lang="en-US" dirty="0"/>
              <a:t>-If you have a concern about how your child is getting on at school, speak to your child’s class teacher. </a:t>
            </a:r>
          </a:p>
          <a:p>
            <a:endParaRPr lang="en-US" dirty="0"/>
          </a:p>
          <a:p>
            <a:r>
              <a:rPr lang="en-US" dirty="0"/>
              <a:t>-The teacher will discuss how your child is progressing and how the school and home can work together to best meet your child’s needs. </a:t>
            </a:r>
          </a:p>
          <a:p>
            <a:endParaRPr lang="en-US" dirty="0"/>
          </a:p>
          <a:p>
            <a:r>
              <a:rPr lang="en-US" dirty="0"/>
              <a:t>-Many children will experience issues with aspects of their learning as they move through the school but the majority of these issues are dealt with through good quality teaching approaches and are not Special Educational Needs. </a:t>
            </a:r>
          </a:p>
          <a:p>
            <a:endParaRPr lang="en-US" dirty="0"/>
          </a:p>
          <a:p>
            <a:r>
              <a:rPr lang="en-US" dirty="0"/>
              <a:t>-The school welcomes the important contribution that parents make to their child’s education and will always listen to and take your concerns seriously.</a:t>
            </a:r>
          </a:p>
        </p:txBody>
      </p:sp>
      <p:sp>
        <p:nvSpPr>
          <p:cNvPr id="4" name="Slide Number Placeholder 3"/>
          <p:cNvSpPr>
            <a:spLocks noGrp="1"/>
          </p:cNvSpPr>
          <p:nvPr>
            <p:ph type="sldNum" sz="quarter" idx="10"/>
          </p:nvPr>
        </p:nvSpPr>
        <p:spPr/>
        <p:txBody>
          <a:bodyPr/>
          <a:lstStyle/>
          <a:p>
            <a:fld id="{9D17A6AB-1D8C-46E3-9639-5E3482641601}" type="slidenum">
              <a:rPr lang="en-GB" smtClean="0"/>
              <a:t>11</a:t>
            </a:fld>
            <a:endParaRPr lang="en-GB" dirty="0"/>
          </a:p>
        </p:txBody>
      </p:sp>
    </p:spTree>
    <p:extLst>
      <p:ext uri="{BB962C8B-B14F-4D97-AF65-F5344CB8AC3E}">
        <p14:creationId xmlns:p14="http://schemas.microsoft.com/office/powerpoint/2010/main" val="15400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 copies of this document to parents to take home or inform them where they can access a copy of it (DE website)</a:t>
            </a:r>
          </a:p>
          <a:p>
            <a:endParaRPr lang="en-GB" dirty="0"/>
          </a:p>
          <a:p>
            <a:r>
              <a:rPr lang="en-GB" dirty="0"/>
              <a:t>-This is al booklet for all parents which provides advice in each section, across a wide range of child development areas. Suggestions are included on ways in which parents can help their child’s learning and development in the early years, e.g: advice on talking and listening with your child, playing with your child, reading with your child, encouraging positive behaviour, sensible use of electronic devices, etc. </a:t>
            </a:r>
          </a:p>
          <a:p>
            <a:endParaRPr lang="en-GB" dirty="0"/>
          </a:p>
          <a:p>
            <a:r>
              <a:rPr lang="en-GB" dirty="0"/>
              <a:t>-Reinforce the message to parents that their role in preparing their child to begin primary one is vitally important and this booklet gives very good advice and guidance on things that they can do with their child at home to support the school’s work.</a:t>
            </a:r>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12</a:t>
            </a:fld>
            <a:endParaRPr lang="en-GB" dirty="0"/>
          </a:p>
        </p:txBody>
      </p:sp>
    </p:spTree>
    <p:extLst>
      <p:ext uri="{BB962C8B-B14F-4D97-AF65-F5344CB8AC3E}">
        <p14:creationId xmlns:p14="http://schemas.microsoft.com/office/powerpoint/2010/main" val="184612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children will find the transition process exciting and will happily adapt to the changes with very little support required. </a:t>
            </a:r>
          </a:p>
          <a:p>
            <a:endParaRPr lang="en-GB" dirty="0"/>
          </a:p>
          <a:p>
            <a:r>
              <a:rPr lang="en-GB" dirty="0"/>
              <a:t>- Other children will experience greater issues and will need support from school and home to help them manage this stage in their education smoothly. </a:t>
            </a:r>
          </a:p>
          <a:p>
            <a:endParaRPr lang="en-GB" dirty="0"/>
          </a:p>
          <a:p>
            <a:r>
              <a:rPr lang="en-GB" dirty="0"/>
              <a:t>- Every child is individual and will need to be allowed the time to adapt to these changes at their own pace. </a:t>
            </a:r>
          </a:p>
          <a:p>
            <a:endParaRPr lang="en-GB" dirty="0"/>
          </a:p>
          <a:p>
            <a:r>
              <a:rPr lang="en-GB" dirty="0"/>
              <a:t>-Please feel assured that the school is very aware of the issues that children may experience when beginning Primary One and has lots of strategies and activities which will help your child become accustomed to their new environment.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2</a:t>
            </a:fld>
            <a:endParaRPr lang="en-GB" dirty="0"/>
          </a:p>
        </p:txBody>
      </p:sp>
    </p:spTree>
    <p:extLst>
      <p:ext uri="{BB962C8B-B14F-4D97-AF65-F5344CB8AC3E}">
        <p14:creationId xmlns:p14="http://schemas.microsoft.com/office/powerpoint/2010/main" val="54574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children will transition into primary one with a different range of feelings and experiences. </a:t>
            </a:r>
          </a:p>
          <a:p>
            <a:endParaRPr lang="en-GB" dirty="0"/>
          </a:p>
          <a:p>
            <a:r>
              <a:rPr lang="en-GB" dirty="0"/>
              <a:t>-As a parent, it is important that you reassure your child by talking lots to them, in a positive way,</a:t>
            </a:r>
            <a:r>
              <a:rPr lang="en-GB" baseline="0" dirty="0"/>
              <a:t> </a:t>
            </a:r>
            <a:r>
              <a:rPr lang="en-GB" dirty="0"/>
              <a:t>about school and the types of activities they will be doing there. </a:t>
            </a:r>
          </a:p>
          <a:p>
            <a:endParaRPr lang="en-GB" dirty="0"/>
          </a:p>
          <a:p>
            <a:r>
              <a:rPr lang="en-GB" dirty="0"/>
              <a:t>-Prepare your child for the early weeks in school by making sure they are well rested each night, setting good routines for getting ready for school in the morning and making sure that they have everything they need for school so that they leave home calm and relaxed each morning.</a:t>
            </a:r>
          </a:p>
          <a:p>
            <a:endParaRPr lang="en-GB" dirty="0"/>
          </a:p>
          <a:p>
            <a:r>
              <a:rPr lang="en-GB" dirty="0"/>
              <a:t>-Establishing good routines and encouraging a positive attitude in your child towards school from the outset will help them feel supported and secure. </a:t>
            </a:r>
          </a:p>
          <a:p>
            <a:endParaRPr lang="en-GB" dirty="0"/>
          </a:p>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3</a:t>
            </a:fld>
            <a:endParaRPr lang="en-GB" dirty="0"/>
          </a:p>
        </p:txBody>
      </p:sp>
    </p:spTree>
    <p:extLst>
      <p:ext uri="{BB962C8B-B14F-4D97-AF65-F5344CB8AC3E}">
        <p14:creationId xmlns:p14="http://schemas.microsoft.com/office/powerpoint/2010/main" val="28581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role as a parent is vitally important to us within the school. You possess unique information about your child that may be usefully shared with the school in order that we can prepare and plan effectively for them coming to school. </a:t>
            </a:r>
          </a:p>
          <a:p>
            <a:endParaRPr lang="en-US" dirty="0"/>
          </a:p>
          <a:p>
            <a:endParaRPr lang="en-US" dirty="0"/>
          </a:p>
          <a:p>
            <a:r>
              <a:rPr lang="en-US" dirty="0"/>
              <a:t>-It is important that we work together in partnership to support your child and that we communicate openly as your child begins their educational journey at our school.</a:t>
            </a:r>
          </a:p>
          <a:p>
            <a:endParaRPr lang="en-US" dirty="0"/>
          </a:p>
          <a:p>
            <a:endParaRPr lang="en-US" dirty="0"/>
          </a:p>
          <a:p>
            <a:r>
              <a:rPr lang="en-US" dirty="0"/>
              <a:t>-If information about your child’s needs is communicated to us it will be treated with the utmost respect and confidentiality. The more detailed a picture we have built up about your child’s needs, strengths, weaknesses, likes and dislikes before they start Primary One the more prepared we can be and the smoother your child’s transition into Primary one will be. </a:t>
            </a:r>
          </a:p>
        </p:txBody>
      </p:sp>
      <p:sp>
        <p:nvSpPr>
          <p:cNvPr id="4" name="Slide Number Placeholder 3"/>
          <p:cNvSpPr>
            <a:spLocks noGrp="1"/>
          </p:cNvSpPr>
          <p:nvPr>
            <p:ph type="sldNum" sz="quarter" idx="10"/>
          </p:nvPr>
        </p:nvSpPr>
        <p:spPr/>
        <p:txBody>
          <a:bodyPr/>
          <a:lstStyle/>
          <a:p>
            <a:fld id="{9D17A6AB-1D8C-46E3-9639-5E3482641601}" type="slidenum">
              <a:rPr lang="en-GB" smtClean="0"/>
              <a:t>4</a:t>
            </a:fld>
            <a:endParaRPr lang="en-GB" dirty="0"/>
          </a:p>
        </p:txBody>
      </p:sp>
    </p:spTree>
    <p:extLst>
      <p:ext uri="{BB962C8B-B14F-4D97-AF65-F5344CB8AC3E}">
        <p14:creationId xmlns:p14="http://schemas.microsoft.com/office/powerpoint/2010/main" val="59025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(largely self-explanatory)</a:t>
            </a:r>
          </a:p>
          <a:p>
            <a:endParaRPr lang="en-GB" dirty="0"/>
          </a:p>
          <a:p>
            <a:r>
              <a:rPr lang="en-GB" dirty="0"/>
              <a:t>-In school we encourage the children from a young age to have a say in things that affect them. Pupil voice is the right for children to:</a:t>
            </a:r>
          </a:p>
          <a:p>
            <a:endParaRPr lang="en-GB" dirty="0"/>
          </a:p>
          <a:p>
            <a:pPr marL="171450" indent="-171450">
              <a:buFont typeface="Arial" panose="020B0604020202020204" pitchFamily="34" charset="0"/>
              <a:buChar char="•"/>
            </a:pPr>
            <a:r>
              <a:rPr lang="en-GB" dirty="0"/>
              <a:t>express opinions;</a:t>
            </a:r>
          </a:p>
          <a:p>
            <a:pPr marL="171450" indent="-171450">
              <a:buFont typeface="Arial" panose="020B0604020202020204" pitchFamily="34" charset="0"/>
              <a:buChar char="•"/>
            </a:pPr>
            <a:r>
              <a:rPr lang="en-GB" dirty="0"/>
              <a:t>participate in making decisions regarding all aspects of their life such as education; and </a:t>
            </a:r>
          </a:p>
          <a:p>
            <a:pPr marL="171450" indent="-171450">
              <a:buFont typeface="Arial" panose="020B0604020202020204" pitchFamily="34" charset="0"/>
              <a:buChar char="•"/>
            </a:pPr>
            <a:r>
              <a:rPr lang="en-GB" dirty="0"/>
              <a:t>receive support to express themselves from those who can influence decisions.</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5</a:t>
            </a:fld>
            <a:endParaRPr lang="en-GB" dirty="0"/>
          </a:p>
        </p:txBody>
      </p:sp>
    </p:spTree>
    <p:extLst>
      <p:ext uri="{BB962C8B-B14F-4D97-AF65-F5344CB8AC3E}">
        <p14:creationId xmlns:p14="http://schemas.microsoft.com/office/powerpoint/2010/main" val="319320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NB:</a:t>
            </a:r>
            <a:r>
              <a:rPr lang="en-US" dirty="0"/>
              <a:t> The above are examples only. Amend or add to this list according to the types of measures that your school uses to support children entering primary one.</a:t>
            </a:r>
          </a:p>
          <a:p>
            <a:endParaRPr lang="en-US" dirty="0"/>
          </a:p>
          <a:p>
            <a:r>
              <a:rPr lang="en-US" dirty="0"/>
              <a:t>-Discuss some examples of transition practices in your school and say how they benefit the children as they transition from the pre-school.</a:t>
            </a:r>
          </a:p>
        </p:txBody>
      </p:sp>
      <p:sp>
        <p:nvSpPr>
          <p:cNvPr id="4" name="Slide Number Placeholder 3"/>
          <p:cNvSpPr>
            <a:spLocks noGrp="1"/>
          </p:cNvSpPr>
          <p:nvPr>
            <p:ph type="sldNum" sz="quarter" idx="10"/>
          </p:nvPr>
        </p:nvSpPr>
        <p:spPr/>
        <p:txBody>
          <a:bodyPr/>
          <a:lstStyle/>
          <a:p>
            <a:fld id="{9D17A6AB-1D8C-46E3-9639-5E3482641601}" type="slidenum">
              <a:rPr lang="en-GB" smtClean="0"/>
              <a:t>6</a:t>
            </a:fld>
            <a:endParaRPr lang="en-GB" dirty="0"/>
          </a:p>
        </p:txBody>
      </p:sp>
    </p:spTree>
    <p:extLst>
      <p:ext uri="{BB962C8B-B14F-4D97-AF65-F5344CB8AC3E}">
        <p14:creationId xmlns:p14="http://schemas.microsoft.com/office/powerpoint/2010/main" val="28581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an information gathering  booklet for each parent photocopied which they take home to complete about their child following today’s talk- </a:t>
            </a:r>
            <a:r>
              <a:rPr lang="en-US" dirty="0" err="1"/>
              <a:t>e.g</a:t>
            </a:r>
            <a:r>
              <a:rPr lang="en-US" dirty="0"/>
              <a:t>: use the “All About Me” EA Early Years booklet). </a:t>
            </a:r>
          </a:p>
          <a:p>
            <a:endParaRPr lang="en-US" dirty="0"/>
          </a:p>
          <a:p>
            <a:r>
              <a:rPr lang="en-US" dirty="0"/>
              <a:t>-As a school, we would like to be well prepared to meet the individual needs of your child in advance of them beginning school in September. We would like you to complete a booklet of information that tells us about your child and return it to the school before the end of June.</a:t>
            </a:r>
          </a:p>
          <a:p>
            <a:endParaRPr lang="en-US" dirty="0"/>
          </a:p>
          <a:p>
            <a:r>
              <a:rPr lang="en-US" dirty="0"/>
              <a:t>-The booklet about your child helps us to gather information so that we have a sense of their likes and dislikes, strengths and weaknesses and any issues regarding their needs that you as a parent feel we should know about before they start primary one. </a:t>
            </a:r>
          </a:p>
          <a:p>
            <a:endParaRPr lang="en-US" dirty="0"/>
          </a:p>
          <a:p>
            <a:r>
              <a:rPr lang="en-US" b="1" dirty="0"/>
              <a:t>**</a:t>
            </a:r>
            <a:r>
              <a:rPr lang="en-US" dirty="0"/>
              <a:t>Spend a few minutes going through the information gathering booklet.</a:t>
            </a:r>
            <a:endParaRPr lang="en-US" b="1" dirty="0"/>
          </a:p>
          <a:p>
            <a:endParaRPr lang="en-US" dirty="0"/>
          </a:p>
          <a:p>
            <a:r>
              <a:rPr lang="en-US" dirty="0"/>
              <a:t>-It is important that you fill in the sections of the booklet as honestly and clearly as possible about your child so that staff can make any necessary preparations for your child coming to school in September. </a:t>
            </a:r>
          </a:p>
        </p:txBody>
      </p:sp>
      <p:sp>
        <p:nvSpPr>
          <p:cNvPr id="4" name="Slide Number Placeholder 3"/>
          <p:cNvSpPr>
            <a:spLocks noGrp="1"/>
          </p:cNvSpPr>
          <p:nvPr>
            <p:ph type="sldNum" sz="quarter" idx="10"/>
          </p:nvPr>
        </p:nvSpPr>
        <p:spPr/>
        <p:txBody>
          <a:bodyPr/>
          <a:lstStyle/>
          <a:p>
            <a:fld id="{9D17A6AB-1D8C-46E3-9639-5E3482641601}" type="slidenum">
              <a:rPr lang="en-GB" smtClean="0"/>
              <a:t>7</a:t>
            </a:fld>
            <a:endParaRPr lang="en-GB" dirty="0"/>
          </a:p>
        </p:txBody>
      </p:sp>
    </p:spTree>
    <p:extLst>
      <p:ext uri="{BB962C8B-B14F-4D97-AF65-F5344CB8AC3E}">
        <p14:creationId xmlns:p14="http://schemas.microsoft.com/office/powerpoint/2010/main" val="124842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HIGHLIGHT:</a:t>
            </a:r>
          </a:p>
          <a:p>
            <a:r>
              <a:rPr lang="en-GB" dirty="0"/>
              <a:t>-Children are all individual and bring a diverse range of needs and experiences to the classroom. </a:t>
            </a:r>
          </a:p>
          <a:p>
            <a:endParaRPr lang="en-GB" b="1" dirty="0"/>
          </a:p>
          <a:p>
            <a:r>
              <a:rPr lang="en-GB" dirty="0"/>
              <a:t>-Teachers are highly skilled at amending their teaching approaches and resources to meet the needs of the full range of learners in their classrooms. They do this instinctively as part of their everyday teaching. </a:t>
            </a:r>
          </a:p>
          <a:p>
            <a:endParaRPr lang="en-GB" dirty="0"/>
          </a:p>
          <a:p>
            <a:r>
              <a:rPr lang="en-GB" dirty="0"/>
              <a:t>-A wide range of differentiation, modified resources, questioning approaches, etc, that appeal to different learning styles and rates are used by teachers on a daily basis to ensure that all children are being fully engaged in the learning process. </a:t>
            </a:r>
          </a:p>
          <a:p>
            <a:endParaRPr lang="en-GB" dirty="0"/>
          </a:p>
          <a:p>
            <a:r>
              <a:rPr lang="en-GB" dirty="0"/>
              <a:t>-Do not assume that your child has Special Educational Needs simply because they may be being offered slightly different activities than their peers. This is just an indication that your child’s class teacher is aware of the individual needs of everyone in the classroom and is catering for these in a range of different ways.</a:t>
            </a:r>
          </a:p>
        </p:txBody>
      </p:sp>
      <p:sp>
        <p:nvSpPr>
          <p:cNvPr id="4" name="Slide Number Placeholder 3"/>
          <p:cNvSpPr>
            <a:spLocks noGrp="1"/>
          </p:cNvSpPr>
          <p:nvPr>
            <p:ph type="sldNum" sz="quarter" idx="10"/>
          </p:nvPr>
        </p:nvSpPr>
        <p:spPr/>
        <p:txBody>
          <a:bodyPr/>
          <a:lstStyle/>
          <a:p>
            <a:fld id="{9D17A6AB-1D8C-46E3-9639-5E3482641601}" type="slidenum">
              <a:rPr lang="en-GB" smtClean="0"/>
              <a:t>8</a:t>
            </a:fld>
            <a:endParaRPr lang="en-GB" dirty="0"/>
          </a:p>
        </p:txBody>
      </p:sp>
    </p:spTree>
    <p:extLst>
      <p:ext uri="{BB962C8B-B14F-4D97-AF65-F5344CB8AC3E}">
        <p14:creationId xmlns:p14="http://schemas.microsoft.com/office/powerpoint/2010/main" val="180803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or amend this list according to the range of ways that your school supports learners generically**</a:t>
            </a:r>
          </a:p>
          <a:p>
            <a:endParaRPr lang="en-GB" dirty="0"/>
          </a:p>
          <a:p>
            <a:r>
              <a:rPr lang="en-GB" dirty="0"/>
              <a:t>Use the list to expand on the previous slide as examples of how teachers meet the needs of all learners as part of their everyday teaching..</a:t>
            </a:r>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9</a:t>
            </a:fld>
            <a:endParaRPr lang="en-GB" dirty="0"/>
          </a:p>
        </p:txBody>
      </p:sp>
    </p:spTree>
    <p:extLst>
      <p:ext uri="{BB962C8B-B14F-4D97-AF65-F5344CB8AC3E}">
        <p14:creationId xmlns:p14="http://schemas.microsoft.com/office/powerpoint/2010/main" val="36988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a:t>{enter presentation title}</a:t>
            </a:r>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sz="1800" kern="1200" dirty="0">
                <a:solidFill>
                  <a:schemeClr val="bg1"/>
                </a:solidFill>
                <a:effectLst/>
                <a:latin typeface="+mn-lt"/>
                <a:ea typeface="+mn-ea"/>
                <a:cs typeface="+mn-cs"/>
              </a:rPr>
              <a:t>http://www.eani.org.uk</a:t>
            </a: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a:t>{enter author}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107504" y="1322335"/>
            <a:ext cx="9144000" cy="2387600"/>
          </a:xfrm>
          <a:prstGeom prst="rect">
            <a:avLst/>
          </a:prstGeom>
        </p:spPr>
        <p:txBody>
          <a:bodyPr vert="horz" anchor="ctr" anchorCtr="0">
            <a:normAutofit fontScale="97500"/>
            <a:scene3d>
              <a:camera prst="orthographicFront"/>
              <a:lightRig rig="soft" dir="t"/>
            </a:scene3d>
            <a:sp3d prstMaterial="softEdge">
              <a:bevelT w="25400" h="25400"/>
            </a:sp3d>
          </a:bodyPr>
          <a:lstStyle>
            <a:lvl1pPr algn="ctr" rtl="0" eaLnBrk="1" latinLnBrk="0" hangingPunct="1">
              <a:spcBef>
                <a:spcPct val="0"/>
              </a:spcBef>
              <a:buNone/>
              <a:defRPr kumimoji="0" sz="4800" b="1" kern="1200">
                <a:solidFill>
                  <a:schemeClr val="tx1"/>
                </a:solidFill>
                <a:effectLst/>
                <a:latin typeface="+mj-lt"/>
                <a:ea typeface="+mj-ea"/>
                <a:cs typeface="+mj-cs"/>
              </a:defRPr>
            </a:lvl1pPr>
            <a:extLst/>
          </a:lstStyle>
          <a:p>
            <a:r>
              <a:rPr lang="en-GB" dirty="0">
                <a:latin typeface="Calibri" panose="020F0502020204030204" pitchFamily="34" charset="0"/>
              </a:rPr>
              <a:t>Starting Primary One</a:t>
            </a:r>
          </a:p>
          <a:p>
            <a:r>
              <a:rPr lang="en-GB" dirty="0">
                <a:latin typeface="Calibri" panose="020F0502020204030204" pitchFamily="34" charset="0"/>
              </a:rPr>
              <a:t>Guidance </a:t>
            </a:r>
            <a:r>
              <a:rPr lang="en-GB">
                <a:latin typeface="Calibri" panose="020F0502020204030204" pitchFamily="34" charset="0"/>
              </a:rPr>
              <a:t>for Parents</a:t>
            </a:r>
            <a:endParaRPr lang="en-GB" dirty="0">
              <a:latin typeface="Calibri" panose="020F0502020204030204" pitchFamily="34" charset="0"/>
            </a:endParaRPr>
          </a:p>
          <a:p>
            <a:r>
              <a:rPr lang="en-GB" dirty="0">
                <a:latin typeface="Calibri" panose="020F0502020204030204" pitchFamily="34" charset="0"/>
              </a:rPr>
              <a:t> </a:t>
            </a:r>
            <a:endParaRPr lang="en-GB" dirty="0"/>
          </a:p>
        </p:txBody>
      </p:sp>
      <p:sp>
        <p:nvSpPr>
          <p:cNvPr id="6" name="Subtitle 2"/>
          <p:cNvSpPr txBox="1">
            <a:spLocks/>
          </p:cNvSpPr>
          <p:nvPr/>
        </p:nvSpPr>
        <p:spPr>
          <a:xfrm>
            <a:off x="107504" y="5624592"/>
            <a:ext cx="9144000" cy="1655762"/>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b="1" dirty="0">
                <a:latin typeface="Calibri" panose="020F0502020204030204" pitchFamily="34" charset="0"/>
              </a:rPr>
              <a:t>Children and Young People’s Services</a:t>
            </a:r>
          </a:p>
          <a:p>
            <a:r>
              <a:rPr lang="en-GB" b="1" dirty="0">
                <a:latin typeface="Calibri" panose="020F0502020204030204" pitchFamily="34" charset="0"/>
              </a:rPr>
              <a:t>SEND Implementation Team</a:t>
            </a:r>
            <a:endParaRPr lang="en-GB" dirty="0">
              <a:latin typeface="Calibri" panose="020F0502020204030204" pitchFamily="34" charset="0"/>
            </a:endParaRPr>
          </a:p>
          <a:p>
            <a:endParaRPr lang="en-GB" dirty="0"/>
          </a:p>
        </p:txBody>
      </p:sp>
      <p:sp>
        <p:nvSpPr>
          <p:cNvPr id="7" name="Subtitle 10"/>
          <p:cNvSpPr txBox="1">
            <a:spLocks/>
          </p:cNvSpPr>
          <p:nvPr/>
        </p:nvSpPr>
        <p:spPr>
          <a:xfrm>
            <a:off x="683568" y="3508103"/>
            <a:ext cx="7772400" cy="4036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
        <p:nvSpPr>
          <p:cNvPr id="8" name="Subtitle 10"/>
          <p:cNvSpPr txBox="1">
            <a:spLocks/>
          </p:cNvSpPr>
          <p:nvPr/>
        </p:nvSpPr>
        <p:spPr>
          <a:xfrm>
            <a:off x="683568" y="4451303"/>
            <a:ext cx="7772400" cy="921913"/>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dirty="0">
                <a:latin typeface="Calibri" panose="020F0502020204030204" pitchFamily="34" charset="0"/>
              </a:rPr>
              <a:t>  </a:t>
            </a:r>
          </a:p>
        </p:txBody>
      </p:sp>
      <p:pic>
        <p:nvPicPr>
          <p:cNvPr id="12" name="Picture 11"/>
          <p:cNvPicPr>
            <a:picLocks noChangeAspect="1"/>
          </p:cNvPicPr>
          <p:nvPr/>
        </p:nvPicPr>
        <p:blipFill>
          <a:blip r:embed="rId4"/>
          <a:stretch>
            <a:fillRect/>
          </a:stretch>
        </p:blipFill>
        <p:spPr>
          <a:xfrm>
            <a:off x="2483768" y="2878210"/>
            <a:ext cx="4569167" cy="2495006"/>
          </a:xfrm>
          <a:prstGeom prst="rect">
            <a:avLst/>
          </a:prstGeom>
        </p:spPr>
      </p:pic>
    </p:spTree>
    <p:extLst>
      <p:ext uri="{BB962C8B-B14F-4D97-AF65-F5344CB8AC3E}">
        <p14:creationId xmlns:p14="http://schemas.microsoft.com/office/powerpoint/2010/main" val="1616355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08720"/>
            <a:ext cx="8075295" cy="5246043"/>
          </a:xfrm>
        </p:spPr>
        <p:txBody>
          <a:bodyPr>
            <a:normAutofit fontScale="70000" lnSpcReduction="20000"/>
          </a:bodyPr>
          <a:lstStyle/>
          <a:p>
            <a:r>
              <a:rPr lang="en-US" dirty="0"/>
              <a:t>In the 1996 Education Order a child is described as having special educational needs (SEN) if they have </a:t>
            </a:r>
            <a:r>
              <a:rPr lang="en-US" b="1" dirty="0"/>
              <a:t>significantly </a:t>
            </a:r>
            <a:r>
              <a:rPr lang="en-US" dirty="0"/>
              <a:t>greater difficulty in learning than the other children, that calls for </a:t>
            </a:r>
            <a:r>
              <a:rPr lang="en-US" b="1" dirty="0"/>
              <a:t>special educational provision</a:t>
            </a:r>
            <a:r>
              <a:rPr lang="en-US" dirty="0"/>
              <a:t> to be made. A child also has SEN if  they have a </a:t>
            </a:r>
            <a:r>
              <a:rPr lang="en-US" b="1" dirty="0"/>
              <a:t>disability</a:t>
            </a:r>
            <a:r>
              <a:rPr lang="en-US" dirty="0"/>
              <a:t> that calls for special education provision that is </a:t>
            </a:r>
            <a:r>
              <a:rPr lang="en-US" b="1" dirty="0"/>
              <a:t>additional to </a:t>
            </a:r>
            <a:r>
              <a:rPr lang="en-US" dirty="0"/>
              <a:t>or </a:t>
            </a:r>
            <a:r>
              <a:rPr lang="en-US" b="1" dirty="0"/>
              <a:t>otherwise different </a:t>
            </a:r>
            <a:r>
              <a:rPr lang="en-US" dirty="0"/>
              <a:t>from what the other children of a similar age receive in an ordinary school. </a:t>
            </a:r>
          </a:p>
          <a:p>
            <a:pPr marL="109728" indent="0">
              <a:buNone/>
            </a:pPr>
            <a:endParaRPr lang="en-US" sz="2000" dirty="0"/>
          </a:p>
          <a:p>
            <a:r>
              <a:rPr lang="en-US" dirty="0"/>
              <a:t>If your child’s school thinks that your child needs special educational provision  they will be placed on the school’s SEN Register and the school Special Needs Co-</a:t>
            </a:r>
            <a:r>
              <a:rPr lang="en-US" dirty="0" err="1"/>
              <a:t>ordinator</a:t>
            </a:r>
            <a:r>
              <a:rPr lang="en-US" dirty="0"/>
              <a:t> (SENCo) will oversee their special educational provision and monitor their progress on an individual education plan (IEP).</a:t>
            </a:r>
          </a:p>
          <a:p>
            <a:pPr marL="109728" indent="0">
              <a:buNone/>
            </a:pPr>
            <a:endParaRPr lang="en-US" sz="2000" dirty="0"/>
          </a:p>
          <a:p>
            <a:r>
              <a:rPr lang="en-US" dirty="0"/>
              <a:t>Only the school can decide if your child should be placed on the SEN register.</a:t>
            </a:r>
          </a:p>
          <a:p>
            <a:pPr marL="109728" indent="0">
              <a:buNone/>
            </a:pPr>
            <a:endParaRPr lang="en-US" sz="2000" dirty="0"/>
          </a:p>
          <a:p>
            <a:r>
              <a:rPr lang="en-US" dirty="0"/>
              <a:t>The school will meet with you to discuss your child’s  needs and agree the targets for their Individual Education Plan (IEP) and what you can do to help address their learning needs. </a:t>
            </a:r>
          </a:p>
          <a:p>
            <a:endParaRPr lang="en-US" dirty="0"/>
          </a:p>
        </p:txBody>
      </p:sp>
      <p:sp>
        <p:nvSpPr>
          <p:cNvPr id="3" name="Title 2"/>
          <p:cNvSpPr>
            <a:spLocks noGrp="1"/>
          </p:cNvSpPr>
          <p:nvPr>
            <p:ph type="title"/>
          </p:nvPr>
        </p:nvSpPr>
        <p:spPr>
          <a:xfrm>
            <a:off x="215008" y="0"/>
            <a:ext cx="8928992" cy="1143000"/>
          </a:xfrm>
        </p:spPr>
        <p:txBody>
          <a:bodyPr>
            <a:noAutofit/>
          </a:bodyPr>
          <a:lstStyle/>
          <a:p>
            <a:r>
              <a:rPr lang="en-US" sz="3200" dirty="0">
                <a:solidFill>
                  <a:srgbClr val="0070C0"/>
                </a:solidFill>
              </a:rPr>
              <a:t>What is meant by Special Educational Needs (SEN)?</a:t>
            </a:r>
          </a:p>
        </p:txBody>
      </p:sp>
      <p:pic>
        <p:nvPicPr>
          <p:cNvPr id="4098" name="Picture 2" descr="Image result for special educational needs child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373216"/>
            <a:ext cx="3474160" cy="136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64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424936" cy="5193704"/>
          </a:xfrm>
        </p:spPr>
        <p:txBody>
          <a:bodyPr>
            <a:noAutofit/>
          </a:bodyPr>
          <a:lstStyle/>
          <a:p>
            <a:r>
              <a:rPr lang="en-GB" sz="1850" dirty="0"/>
              <a:t>As your child moves through school their progress will be monitored and their teachers will build up a picture of their interests, skills  and abilities. </a:t>
            </a:r>
          </a:p>
          <a:p>
            <a:pPr marL="109728" indent="0">
              <a:buNone/>
            </a:pPr>
            <a:endParaRPr lang="en-GB" sz="1400" dirty="0"/>
          </a:p>
          <a:p>
            <a:r>
              <a:rPr lang="en-GB" sz="1850" dirty="0"/>
              <a:t>The teachers in school  are well trained to address learning needs and difficulties. The teacher  will contact you if your child is not making the progress that they would expect.</a:t>
            </a:r>
          </a:p>
          <a:p>
            <a:pPr marL="109728" indent="0">
              <a:buNone/>
            </a:pPr>
            <a:endParaRPr lang="en-GB" sz="1400" dirty="0"/>
          </a:p>
          <a:p>
            <a:r>
              <a:rPr lang="en-GB" sz="1850" dirty="0"/>
              <a:t>Many children experience difficulties with their learning from time to time but only a small number have  Special Educational Needs (SEN).</a:t>
            </a:r>
          </a:p>
          <a:p>
            <a:pPr marL="109728" indent="0">
              <a:buNone/>
            </a:pPr>
            <a:endParaRPr lang="en-GB" sz="1400" dirty="0"/>
          </a:p>
          <a:p>
            <a:r>
              <a:rPr lang="en-GB" sz="1850" dirty="0"/>
              <a:t>If  you are worried about your child’s progress, contact the class </a:t>
            </a:r>
          </a:p>
          <a:p>
            <a:pPr marL="109728" indent="0">
              <a:buNone/>
            </a:pPr>
            <a:r>
              <a:rPr lang="en-GB" sz="1850" dirty="0"/>
              <a:t>     teacher who will arrange a time to meet with you. The teacher </a:t>
            </a:r>
          </a:p>
          <a:p>
            <a:pPr marL="109728" indent="0">
              <a:buNone/>
            </a:pPr>
            <a:r>
              <a:rPr lang="en-GB" sz="1850" dirty="0"/>
              <a:t>     will explain how your child is getting on in school and, if needed, </a:t>
            </a:r>
          </a:p>
          <a:p>
            <a:pPr marL="109728" indent="0">
              <a:buNone/>
            </a:pPr>
            <a:r>
              <a:rPr lang="en-GB" sz="1850" dirty="0"/>
              <a:t>     will address any concerns you may have. They will also advise you</a:t>
            </a:r>
          </a:p>
          <a:p>
            <a:pPr marL="109728" indent="0">
              <a:buNone/>
            </a:pPr>
            <a:r>
              <a:rPr lang="en-GB" sz="1850" dirty="0"/>
              <a:t>     on how you can help your child at home.</a:t>
            </a:r>
          </a:p>
          <a:p>
            <a:pPr marL="109728" indent="0">
              <a:buNone/>
            </a:pPr>
            <a:endParaRPr lang="en-GB" sz="1800" b="1" dirty="0"/>
          </a:p>
        </p:txBody>
      </p:sp>
      <p:sp>
        <p:nvSpPr>
          <p:cNvPr id="3" name="Title 2"/>
          <p:cNvSpPr>
            <a:spLocks noGrp="1"/>
          </p:cNvSpPr>
          <p:nvPr>
            <p:ph type="title"/>
          </p:nvPr>
        </p:nvSpPr>
        <p:spPr>
          <a:xfrm>
            <a:off x="457200" y="44624"/>
            <a:ext cx="8363272" cy="1143000"/>
          </a:xfrm>
        </p:spPr>
        <p:txBody>
          <a:bodyPr>
            <a:noAutofit/>
          </a:bodyPr>
          <a:lstStyle/>
          <a:p>
            <a:pPr algn="ctr"/>
            <a:r>
              <a:rPr lang="en-GB" sz="3600" dirty="0">
                <a:solidFill>
                  <a:srgbClr val="0070C0"/>
                </a:solidFill>
              </a:rPr>
              <a:t>What to do if you are concerned that your child may have Special Educational Needs</a:t>
            </a: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625230"/>
            <a:ext cx="1908051" cy="19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b="1" dirty="0"/>
              <a:t>Give Your Child a Helping Hand </a:t>
            </a:r>
          </a:p>
          <a:p>
            <a:pPr marL="109728" indent="0">
              <a:buNone/>
            </a:pPr>
            <a:r>
              <a:rPr lang="en-US" b="1" dirty="0"/>
              <a:t>     (DE &amp; HSCT)</a:t>
            </a:r>
          </a:p>
          <a:p>
            <a:endParaRPr lang="en-US" b="1" dirty="0"/>
          </a:p>
          <a:p>
            <a:endParaRPr lang="en-US" b="1" dirty="0"/>
          </a:p>
          <a:p>
            <a:pPr marL="109728" indent="0">
              <a:buNone/>
            </a:pPr>
            <a:endParaRPr lang="en-US" dirty="0"/>
          </a:p>
          <a:p>
            <a:r>
              <a:rPr lang="en-US" dirty="0"/>
              <a:t>Help prepare your child for learning (suitable for children aged 0-4) </a:t>
            </a:r>
          </a:p>
          <a:p>
            <a:r>
              <a:rPr lang="en-US" dirty="0"/>
              <a:t>Top Tips booklet for Parents</a:t>
            </a:r>
          </a:p>
        </p:txBody>
      </p:sp>
      <p:sp>
        <p:nvSpPr>
          <p:cNvPr id="3" name="Title 2"/>
          <p:cNvSpPr>
            <a:spLocks noGrp="1"/>
          </p:cNvSpPr>
          <p:nvPr>
            <p:ph type="title"/>
          </p:nvPr>
        </p:nvSpPr>
        <p:spPr/>
        <p:txBody>
          <a:bodyPr/>
          <a:lstStyle/>
          <a:p>
            <a:r>
              <a:rPr lang="en-US" dirty="0">
                <a:solidFill>
                  <a:srgbClr val="0070C0"/>
                </a:solidFill>
              </a:rPr>
              <a:t>Getting ready to learn!</a:t>
            </a:r>
          </a:p>
        </p:txBody>
      </p:sp>
      <p:pic>
        <p:nvPicPr>
          <p:cNvPr id="4" name="Picture 2" descr="Image result for give your child a helping hand top tips for parents book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88640"/>
            <a:ext cx="2592288" cy="34423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4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483286" cy="5472607"/>
          </a:xfrm>
        </p:spPr>
        <p:txBody>
          <a:bodyPr>
            <a:normAutofit fontScale="32500" lnSpcReduction="20000"/>
          </a:bodyPr>
          <a:lstStyle/>
          <a:p>
            <a:pPr marL="109728" indent="0">
              <a:buNone/>
            </a:pPr>
            <a:r>
              <a:rPr lang="en-GB" sz="6200" b="1" dirty="0"/>
              <a:t>When a child moves into Primary One they have to learn to cope with many changes. Do not worry if their skills  seem to go backwards at first, this is quite normal as it is a big change for them. Acknowledge your child’s feelings and reassure them that they will soon get used to their new school. Stories and pictures about starting school can be helpful.</a:t>
            </a:r>
          </a:p>
          <a:p>
            <a:pPr marL="109728" indent="0">
              <a:buNone/>
            </a:pPr>
            <a:endParaRPr lang="en-GB" sz="3100" dirty="0"/>
          </a:p>
          <a:p>
            <a:pPr marL="109728" indent="0">
              <a:buNone/>
            </a:pPr>
            <a:r>
              <a:rPr lang="en-GB" sz="6200" b="1" dirty="0"/>
              <a:t>Environmental</a:t>
            </a:r>
            <a:r>
              <a:rPr lang="en-GB" sz="6200" dirty="0"/>
              <a:t> differences in:</a:t>
            </a:r>
          </a:p>
          <a:p>
            <a:r>
              <a:rPr lang="en-GB" sz="6200" dirty="0"/>
              <a:t>Room, size and layout</a:t>
            </a:r>
          </a:p>
          <a:p>
            <a:r>
              <a:rPr lang="en-GB" sz="6200" dirty="0"/>
              <a:t>Lighting and furniture</a:t>
            </a:r>
          </a:p>
          <a:p>
            <a:r>
              <a:rPr lang="en-GB" sz="6200" dirty="0"/>
              <a:t>Equipment and resources</a:t>
            </a:r>
          </a:p>
          <a:p>
            <a:r>
              <a:rPr lang="en-GB" sz="6200" dirty="0"/>
              <a:t>Toilets, cloakroom, play and eating areas</a:t>
            </a:r>
          </a:p>
          <a:p>
            <a:pPr marL="109728" indent="0">
              <a:buNone/>
            </a:pPr>
            <a:endParaRPr lang="en-GB" sz="4200" dirty="0"/>
          </a:p>
          <a:p>
            <a:pPr marL="109728" indent="0">
              <a:buNone/>
            </a:pPr>
            <a:endParaRPr lang="en-GB" sz="4200" dirty="0"/>
          </a:p>
          <a:p>
            <a:pPr marL="109728" indent="0">
              <a:buNone/>
            </a:pPr>
            <a:r>
              <a:rPr lang="en-GB" sz="6200" b="1" dirty="0"/>
              <a:t>Social</a:t>
            </a:r>
            <a:r>
              <a:rPr lang="en-GB" sz="6200" dirty="0"/>
              <a:t> differences in:</a:t>
            </a:r>
          </a:p>
          <a:p>
            <a:r>
              <a:rPr lang="en-GB" sz="6200" dirty="0"/>
              <a:t>School rules/expectations</a:t>
            </a:r>
          </a:p>
          <a:p>
            <a:r>
              <a:rPr lang="en-GB" sz="6200" dirty="0"/>
              <a:t>Language and vocabulary</a:t>
            </a:r>
          </a:p>
          <a:p>
            <a:r>
              <a:rPr lang="en-GB" sz="6200" dirty="0"/>
              <a:t>Relationships with others </a:t>
            </a:r>
          </a:p>
          <a:p>
            <a:r>
              <a:rPr lang="en-GB" sz="6200" dirty="0"/>
              <a:t>Structure to the day</a:t>
            </a:r>
          </a:p>
          <a:p>
            <a:r>
              <a:rPr lang="en-GB" sz="6200" dirty="0"/>
              <a:t>Increased number of verbal instructions</a:t>
            </a:r>
          </a:p>
          <a:p>
            <a:endParaRPr lang="en-GB" dirty="0"/>
          </a:p>
        </p:txBody>
      </p:sp>
      <p:sp>
        <p:nvSpPr>
          <p:cNvPr id="3" name="Title 2"/>
          <p:cNvSpPr>
            <a:spLocks noGrp="1"/>
          </p:cNvSpPr>
          <p:nvPr>
            <p:ph type="title"/>
          </p:nvPr>
        </p:nvSpPr>
        <p:spPr>
          <a:xfrm>
            <a:off x="457200" y="0"/>
            <a:ext cx="8075296" cy="1143000"/>
          </a:xfrm>
        </p:spPr>
        <p:txBody>
          <a:bodyPr>
            <a:normAutofit/>
          </a:bodyPr>
          <a:lstStyle/>
          <a:p>
            <a:pPr algn="ctr"/>
            <a:r>
              <a:rPr lang="en-GB" sz="4000" dirty="0">
                <a:solidFill>
                  <a:srgbClr val="0070C0"/>
                </a:solidFill>
                <a:latin typeface="Calibri" panose="020F0502020204030204" pitchFamily="34" charset="0"/>
                <a:cs typeface="Calibri" panose="020F0502020204030204" pitchFamily="34" charset="0"/>
              </a:rPr>
              <a:t>Starting School</a:t>
            </a:r>
            <a:endParaRPr lang="en-GB" dirty="0"/>
          </a:p>
        </p:txBody>
      </p:sp>
      <p:pic>
        <p:nvPicPr>
          <p:cNvPr id="2050" name="Picture 2" descr="Image result for classroom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581" y="3313233"/>
            <a:ext cx="3576398" cy="26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8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338" y="1052737"/>
            <a:ext cx="8075295" cy="5256584"/>
          </a:xfrm>
        </p:spPr>
        <p:txBody>
          <a:bodyPr>
            <a:normAutofit fontScale="62500" lnSpcReduction="20000"/>
          </a:bodyPr>
          <a:lstStyle/>
          <a:p>
            <a:r>
              <a:rPr lang="en-GB" sz="3400" dirty="0"/>
              <a:t>Sad</a:t>
            </a:r>
          </a:p>
          <a:p>
            <a:r>
              <a:rPr lang="en-GB" sz="3400" dirty="0"/>
              <a:t>Confused</a:t>
            </a:r>
          </a:p>
          <a:p>
            <a:r>
              <a:rPr lang="en-GB" sz="3400" dirty="0"/>
              <a:t>Worried</a:t>
            </a:r>
          </a:p>
          <a:p>
            <a:r>
              <a:rPr lang="en-GB" sz="3400" dirty="0"/>
              <a:t>Uncertain</a:t>
            </a:r>
          </a:p>
          <a:p>
            <a:r>
              <a:rPr lang="en-GB" sz="3400" dirty="0"/>
              <a:t>Anxious</a:t>
            </a:r>
          </a:p>
          <a:p>
            <a:r>
              <a:rPr lang="en-GB" sz="3400" dirty="0"/>
              <a:t>Overwhelmed</a:t>
            </a:r>
          </a:p>
          <a:p>
            <a:r>
              <a:rPr lang="en-GB" sz="3400" dirty="0"/>
              <a:t>Hopeful</a:t>
            </a:r>
          </a:p>
          <a:p>
            <a:r>
              <a:rPr lang="en-GB" sz="3400" dirty="0"/>
              <a:t>Insecure</a:t>
            </a:r>
          </a:p>
          <a:p>
            <a:r>
              <a:rPr lang="en-GB" sz="3400" dirty="0"/>
              <a:t>Excited</a:t>
            </a:r>
          </a:p>
          <a:p>
            <a:endParaRPr lang="en-GB" dirty="0"/>
          </a:p>
          <a:p>
            <a:pPr marL="109728" indent="0">
              <a:buNone/>
            </a:pPr>
            <a:r>
              <a:rPr lang="en-GB" sz="3200" dirty="0"/>
              <a:t>Moving into Primary One  can be a source of both </a:t>
            </a:r>
            <a:r>
              <a:rPr lang="en-GB" sz="3200" b="1" dirty="0"/>
              <a:t>excitement</a:t>
            </a:r>
            <a:r>
              <a:rPr lang="en-GB" sz="3200" dirty="0"/>
              <a:t> and </a:t>
            </a:r>
            <a:r>
              <a:rPr lang="en-GB" sz="3200" b="1" dirty="0"/>
              <a:t>anxiety</a:t>
            </a:r>
            <a:r>
              <a:rPr lang="en-GB" sz="3200" dirty="0"/>
              <a:t> for children and their parents. Throughout the transition process, young children need to feel secure and confident that their needs, wants, likes and dislikes will be understood.</a:t>
            </a:r>
          </a:p>
          <a:p>
            <a:pPr marL="109728" indent="0">
              <a:buNone/>
            </a:pPr>
            <a:endParaRPr lang="en-GB" sz="2900" dirty="0"/>
          </a:p>
          <a:p>
            <a:pPr marL="109728" indent="0">
              <a:buNone/>
            </a:pPr>
            <a:r>
              <a:rPr lang="en-GB" sz="3200" b="1" dirty="0"/>
              <a:t>Careful planning, preparation and collaboration between everyone involved should ensure that your child will transition smoothly and happily into their Primary One year in school.</a:t>
            </a:r>
          </a:p>
        </p:txBody>
      </p:sp>
      <p:sp>
        <p:nvSpPr>
          <p:cNvPr id="3" name="Title 2"/>
          <p:cNvSpPr>
            <a:spLocks noGrp="1"/>
          </p:cNvSpPr>
          <p:nvPr>
            <p:ph type="title"/>
          </p:nvPr>
        </p:nvSpPr>
        <p:spPr>
          <a:xfrm>
            <a:off x="441501" y="53752"/>
            <a:ext cx="8075296" cy="1143000"/>
          </a:xfrm>
        </p:spPr>
        <p:txBody>
          <a:bodyPr>
            <a:noAutofit/>
          </a:bodyPr>
          <a:lstStyle/>
          <a:p>
            <a:pPr algn="ctr"/>
            <a:r>
              <a:rPr lang="en-GB" sz="4000" dirty="0">
                <a:solidFill>
                  <a:srgbClr val="0070C0"/>
                </a:solidFill>
              </a:rPr>
              <a:t>Children may feel:</a:t>
            </a:r>
          </a:p>
        </p:txBody>
      </p:sp>
      <p:pic>
        <p:nvPicPr>
          <p:cNvPr id="1026" name="Picture 2" descr="Image result for child transitio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75880"/>
            <a:ext cx="2808312" cy="284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14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075295" cy="4525963"/>
          </a:xfrm>
        </p:spPr>
        <p:txBody>
          <a:bodyPr>
            <a:normAutofit fontScale="85000" lnSpcReduction="20000"/>
          </a:bodyPr>
          <a:lstStyle/>
          <a:p>
            <a:r>
              <a:rPr lang="en-GB" dirty="0"/>
              <a:t>Parental involvement in supporting your child in school is vitally important. </a:t>
            </a:r>
          </a:p>
          <a:p>
            <a:pPr marL="109728" indent="0">
              <a:buNone/>
            </a:pPr>
            <a:endParaRPr lang="en-GB" dirty="0"/>
          </a:p>
          <a:p>
            <a:r>
              <a:rPr lang="en-GB" dirty="0"/>
              <a:t>Creating </a:t>
            </a:r>
            <a:r>
              <a:rPr lang="en-GB" b="1" dirty="0"/>
              <a:t>positive partnerships </a:t>
            </a:r>
            <a:r>
              <a:rPr lang="en-GB" dirty="0"/>
              <a:t>with school staff at an early age will help your child to feel safe and achieve his or her full potential.</a:t>
            </a:r>
          </a:p>
          <a:p>
            <a:pPr marL="109728" indent="0">
              <a:buNone/>
            </a:pPr>
            <a:endParaRPr lang="en-GB" sz="1300" dirty="0"/>
          </a:p>
          <a:p>
            <a:r>
              <a:rPr lang="en-GB" dirty="0"/>
              <a:t>It is important to remember that we are all </a:t>
            </a:r>
            <a:r>
              <a:rPr lang="en-GB" b="1" dirty="0"/>
              <a:t>working together</a:t>
            </a:r>
            <a:r>
              <a:rPr lang="en-GB" dirty="0"/>
              <a:t> to get the best for the children.</a:t>
            </a:r>
          </a:p>
          <a:p>
            <a:pPr marL="109728" indent="0">
              <a:buNone/>
            </a:pPr>
            <a:endParaRPr lang="en-GB" sz="1300" dirty="0"/>
          </a:p>
          <a:p>
            <a:r>
              <a:rPr lang="en-GB" dirty="0"/>
              <a:t>Sharing </a:t>
            </a:r>
            <a:r>
              <a:rPr lang="en-GB" b="1" dirty="0"/>
              <a:t>key information </a:t>
            </a:r>
            <a:r>
              <a:rPr lang="en-GB" dirty="0"/>
              <a:t>about your child with the school is essential in order that their needs can be met effectively.</a:t>
            </a:r>
          </a:p>
          <a:p>
            <a:pPr marL="109728" indent="0">
              <a:buNone/>
            </a:pPr>
            <a:endParaRPr lang="en-GB" sz="1300" dirty="0"/>
          </a:p>
          <a:p>
            <a:r>
              <a:rPr lang="en-GB" dirty="0"/>
              <a:t>Clear </a:t>
            </a:r>
            <a:r>
              <a:rPr lang="en-GB" b="1" dirty="0"/>
              <a:t>communication</a:t>
            </a:r>
            <a:r>
              <a:rPr lang="en-GB" dirty="0"/>
              <a:t> and a </a:t>
            </a:r>
            <a:r>
              <a:rPr lang="en-GB" b="1" dirty="0"/>
              <a:t>consistent approach</a:t>
            </a:r>
            <a:r>
              <a:rPr lang="en-GB" dirty="0"/>
              <a:t> between home and school will help support children through transition.</a:t>
            </a:r>
          </a:p>
          <a:p>
            <a:endParaRPr lang="en-GB" dirty="0"/>
          </a:p>
          <a:p>
            <a:endParaRPr lang="en-GB" dirty="0"/>
          </a:p>
        </p:txBody>
      </p:sp>
      <p:sp>
        <p:nvSpPr>
          <p:cNvPr id="3" name="Title 2"/>
          <p:cNvSpPr>
            <a:spLocks noGrp="1"/>
          </p:cNvSpPr>
          <p:nvPr>
            <p:ph type="title"/>
          </p:nvPr>
        </p:nvSpPr>
        <p:spPr>
          <a:xfrm>
            <a:off x="457200" y="44624"/>
            <a:ext cx="8507288" cy="1143000"/>
          </a:xfrm>
        </p:spPr>
        <p:txBody>
          <a:bodyPr>
            <a:normAutofit/>
          </a:bodyPr>
          <a:lstStyle/>
          <a:p>
            <a:pPr algn="ctr"/>
            <a:r>
              <a:rPr lang="en-GB" sz="4000" dirty="0">
                <a:solidFill>
                  <a:srgbClr val="0070C0"/>
                </a:solidFill>
                <a:latin typeface="Calibri" panose="020F0502020204030204" pitchFamily="34" charset="0"/>
                <a:cs typeface="Calibri" panose="020F0502020204030204" pitchFamily="34" charset="0"/>
              </a:rPr>
              <a:t>The role of parents</a:t>
            </a:r>
            <a:endParaRPr lang="en-GB" dirty="0"/>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54" y="5301208"/>
            <a:ext cx="2066538"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2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7910"/>
            <a:ext cx="8075295" cy="4525963"/>
          </a:xfrm>
        </p:spPr>
        <p:txBody>
          <a:bodyPr>
            <a:normAutofit/>
          </a:bodyPr>
          <a:lstStyle/>
          <a:p>
            <a:r>
              <a:rPr lang="en-GB" sz="2500" dirty="0"/>
              <a:t>Young children depend on the adults around them to share important information about them that will allow their needs to be fully met. </a:t>
            </a:r>
          </a:p>
          <a:p>
            <a:pPr marL="109728" indent="0">
              <a:buNone/>
            </a:pPr>
            <a:endParaRPr lang="en-GB" sz="1600" dirty="0"/>
          </a:p>
          <a:p>
            <a:r>
              <a:rPr lang="en-GB" sz="2500" dirty="0"/>
              <a:t>Children have a unique view of their needs and capabilities and should be helped to express their opinions about matters that affect them in school.</a:t>
            </a:r>
          </a:p>
          <a:p>
            <a:pPr marL="109728" indent="0">
              <a:buNone/>
            </a:pPr>
            <a:endParaRPr lang="en-GB" sz="1600" dirty="0"/>
          </a:p>
          <a:p>
            <a:r>
              <a:rPr lang="en-GB" sz="2500" dirty="0"/>
              <a:t>The school will ensure that your child will be listened to and that their views will be valued. </a:t>
            </a:r>
          </a:p>
        </p:txBody>
      </p:sp>
      <p:sp>
        <p:nvSpPr>
          <p:cNvPr id="3" name="Title 2"/>
          <p:cNvSpPr>
            <a:spLocks noGrp="1"/>
          </p:cNvSpPr>
          <p:nvPr>
            <p:ph type="title"/>
          </p:nvPr>
        </p:nvSpPr>
        <p:spPr>
          <a:xfrm>
            <a:off x="457200" y="44624"/>
            <a:ext cx="8075296" cy="1143000"/>
          </a:xfrm>
        </p:spPr>
        <p:txBody>
          <a:bodyPr/>
          <a:lstStyle/>
          <a:p>
            <a:pPr algn="ctr"/>
            <a:r>
              <a:rPr lang="en-GB" sz="4400" dirty="0">
                <a:solidFill>
                  <a:srgbClr val="0070C0"/>
                </a:solidFill>
                <a:latin typeface="Calibri" panose="020F0502020204030204" pitchFamily="34" charset="0"/>
                <a:cs typeface="Calibri" panose="020F0502020204030204" pitchFamily="34" charset="0"/>
              </a:rPr>
              <a:t>The voice of the child</a:t>
            </a:r>
            <a:endParaRPr lang="en-GB" dirty="0"/>
          </a:p>
        </p:txBody>
      </p:sp>
      <p:pic>
        <p:nvPicPr>
          <p:cNvPr id="4" name="Picture 2" descr="Image result for voice of the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576" y="4894146"/>
            <a:ext cx="3278904" cy="18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47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75295" cy="4683975"/>
          </a:xfrm>
        </p:spPr>
        <p:txBody>
          <a:bodyPr>
            <a:normAutofit lnSpcReduction="10000"/>
          </a:bodyPr>
          <a:lstStyle/>
          <a:p>
            <a:r>
              <a:rPr lang="en-GB" dirty="0"/>
              <a:t>Visits by the Primary One teacher to the pre-school setting to meet children and discuss individual pupils.</a:t>
            </a:r>
          </a:p>
          <a:p>
            <a:pPr marL="109728" indent="0">
              <a:buNone/>
            </a:pPr>
            <a:endParaRPr lang="en-GB" sz="2000" dirty="0"/>
          </a:p>
          <a:p>
            <a:r>
              <a:rPr lang="en-GB" dirty="0"/>
              <a:t>The school “buddy system” between the pre-school and Primary Six pupils.</a:t>
            </a:r>
          </a:p>
          <a:p>
            <a:pPr marL="109728" indent="0">
              <a:buNone/>
            </a:pPr>
            <a:endParaRPr lang="en-GB" sz="2000" dirty="0"/>
          </a:p>
          <a:p>
            <a:r>
              <a:rPr lang="en-GB" dirty="0"/>
              <a:t>Pre-school pupils coming to visit the school during “stay and play” sessions.</a:t>
            </a:r>
          </a:p>
          <a:p>
            <a:pPr marL="109728" indent="0">
              <a:buNone/>
            </a:pPr>
            <a:endParaRPr lang="en-GB" sz="2000" dirty="0"/>
          </a:p>
          <a:p>
            <a:r>
              <a:rPr lang="en-GB" dirty="0"/>
              <a:t>Sharing of information between</a:t>
            </a:r>
          </a:p>
          <a:p>
            <a:pPr marL="109728" indent="0">
              <a:buNone/>
            </a:pPr>
            <a:r>
              <a:rPr lang="en-GB" dirty="0"/>
              <a:t>   parents, pre-school staff and the </a:t>
            </a:r>
          </a:p>
          <a:p>
            <a:pPr marL="109728" indent="0">
              <a:buNone/>
            </a:pPr>
            <a:r>
              <a:rPr lang="en-GB" dirty="0"/>
              <a:t>   Primary One teacher.</a:t>
            </a:r>
          </a:p>
        </p:txBody>
      </p:sp>
      <p:sp>
        <p:nvSpPr>
          <p:cNvPr id="3" name="Title 2"/>
          <p:cNvSpPr>
            <a:spLocks noGrp="1"/>
          </p:cNvSpPr>
          <p:nvPr>
            <p:ph type="title"/>
          </p:nvPr>
        </p:nvSpPr>
        <p:spPr>
          <a:xfrm>
            <a:off x="318355" y="188640"/>
            <a:ext cx="8352984" cy="1143000"/>
          </a:xfrm>
        </p:spPr>
        <p:txBody>
          <a:bodyPr>
            <a:noAutofit/>
          </a:bodyPr>
          <a:lstStyle/>
          <a:p>
            <a:pPr algn="ctr"/>
            <a:r>
              <a:rPr lang="en-GB" sz="3500" dirty="0">
                <a:solidFill>
                  <a:srgbClr val="0070C0"/>
                </a:solidFill>
                <a:latin typeface="Calibri" panose="020F0502020204030204" pitchFamily="34" charset="0"/>
                <a:cs typeface="Calibri" panose="020F0502020204030204" pitchFamily="34" charset="0"/>
              </a:rPr>
              <a:t>Measures in school to help your child transition smoothly may include: </a:t>
            </a:r>
            <a:endParaRPr lang="en-GB" sz="3500" dirty="0"/>
          </a:p>
        </p:txBody>
      </p:sp>
      <p:pic>
        <p:nvPicPr>
          <p:cNvPr id="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03"/>
          <a:stretch/>
        </p:blipFill>
        <p:spPr bwMode="auto">
          <a:xfrm>
            <a:off x="5508104" y="4341527"/>
            <a:ext cx="3532190" cy="23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53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232" y="980728"/>
            <a:ext cx="8723256" cy="5040560"/>
          </a:xfrm>
        </p:spPr>
        <p:txBody>
          <a:bodyPr>
            <a:normAutofit fontScale="85000" lnSpcReduction="20000"/>
          </a:bodyPr>
          <a:lstStyle/>
          <a:p>
            <a:r>
              <a:rPr lang="en-GB" dirty="0"/>
              <a:t>Sharing information about your child is very helpful to the school in building up a picture of them so that their needs can be met and supported.</a:t>
            </a:r>
          </a:p>
          <a:p>
            <a:endParaRPr lang="en-GB" dirty="0"/>
          </a:p>
          <a:p>
            <a:pPr marL="109728" indent="0">
              <a:buNone/>
            </a:pPr>
            <a:r>
              <a:rPr lang="en-GB" dirty="0"/>
              <a:t>Information about your child may include:</a:t>
            </a:r>
          </a:p>
          <a:p>
            <a:r>
              <a:rPr lang="en-GB" dirty="0"/>
              <a:t>Likes and dislikes                    </a:t>
            </a:r>
          </a:p>
          <a:p>
            <a:r>
              <a:rPr lang="en-GB" dirty="0"/>
              <a:t>Favourite things</a:t>
            </a:r>
          </a:p>
          <a:p>
            <a:r>
              <a:rPr lang="en-GB" dirty="0"/>
              <a:t>Fears</a:t>
            </a:r>
          </a:p>
          <a:p>
            <a:r>
              <a:rPr lang="en-GB" dirty="0"/>
              <a:t>Sensory issues</a:t>
            </a:r>
          </a:p>
          <a:p>
            <a:r>
              <a:rPr lang="en-GB" dirty="0"/>
              <a:t>Communication level</a:t>
            </a:r>
          </a:p>
          <a:p>
            <a:r>
              <a:rPr lang="en-GB" dirty="0"/>
              <a:t>Independent self-management skills</a:t>
            </a:r>
          </a:p>
          <a:p>
            <a:r>
              <a:rPr lang="en-GB" dirty="0"/>
              <a:t>Social Skills</a:t>
            </a:r>
          </a:p>
          <a:p>
            <a:r>
              <a:rPr lang="en-GB" dirty="0"/>
              <a:t>Any other information that you feel the school needs to know in order to plan for your child coming into Primary One.</a:t>
            </a:r>
          </a:p>
          <a:p>
            <a:pPr marL="109728" indent="0" algn="ctr">
              <a:buNone/>
            </a:pPr>
            <a:r>
              <a:rPr lang="en-GB" b="1" dirty="0"/>
              <a:t>All information shared will be treated confidentially by the school</a:t>
            </a:r>
          </a:p>
          <a:p>
            <a:endParaRPr lang="en-GB" dirty="0"/>
          </a:p>
        </p:txBody>
      </p:sp>
      <p:sp>
        <p:nvSpPr>
          <p:cNvPr id="3" name="Title 2"/>
          <p:cNvSpPr>
            <a:spLocks noGrp="1"/>
          </p:cNvSpPr>
          <p:nvPr>
            <p:ph type="title"/>
          </p:nvPr>
        </p:nvSpPr>
        <p:spPr>
          <a:xfrm>
            <a:off x="457200" y="44624"/>
            <a:ext cx="8075296" cy="1143000"/>
          </a:xfrm>
        </p:spPr>
        <p:txBody>
          <a:bodyPr>
            <a:normAutofit/>
          </a:bodyPr>
          <a:lstStyle/>
          <a:p>
            <a:pPr algn="ctr"/>
            <a:r>
              <a:rPr lang="en-GB" sz="4000" dirty="0">
                <a:solidFill>
                  <a:srgbClr val="0070C0"/>
                </a:solidFill>
                <a:latin typeface="Calibri" panose="020F0502020204030204" pitchFamily="34" charset="0"/>
                <a:cs typeface="Calibri" panose="020F0502020204030204" pitchFamily="34" charset="0"/>
              </a:rPr>
              <a:t>Telling us about your child</a:t>
            </a:r>
            <a:endParaRPr lang="en-GB" dirty="0"/>
          </a:p>
        </p:txBody>
      </p:sp>
      <p:pic>
        <p:nvPicPr>
          <p:cNvPr id="2050" name="Picture 2" descr="Image result for parent and teacher happ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222" y="1988840"/>
            <a:ext cx="2869234" cy="245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0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52928" cy="1143000"/>
          </a:xfrm>
        </p:spPr>
        <p:txBody>
          <a:bodyPr>
            <a:noAutofit/>
          </a:bodyPr>
          <a:lstStyle/>
          <a:p>
            <a:pPr algn="ctr"/>
            <a:r>
              <a:rPr lang="en-GB" sz="3600" dirty="0">
                <a:solidFill>
                  <a:srgbClr val="0070C0"/>
                </a:solidFill>
                <a:latin typeface="Calibri" panose="020F0502020204030204" pitchFamily="34" charset="0"/>
                <a:cs typeface="Calibri" panose="020F0502020204030204" pitchFamily="34" charset="0"/>
              </a:rPr>
              <a:t>Meeting the needs of all learners in school</a:t>
            </a:r>
            <a:endParaRPr lang="en-GB" sz="3600" dirty="0"/>
          </a:p>
        </p:txBody>
      </p:sp>
      <p:sp>
        <p:nvSpPr>
          <p:cNvPr id="4" name="Content Placeholder 1"/>
          <p:cNvSpPr txBox="1">
            <a:spLocks noGrp="1"/>
          </p:cNvSpPr>
          <p:nvPr>
            <p:ph idx="1"/>
          </p:nvPr>
        </p:nvSpPr>
        <p:spPr>
          <a:xfrm>
            <a:off x="534352" y="980728"/>
            <a:ext cx="8075295" cy="6021288"/>
          </a:xfrm>
          <a:prstGeom prst="rect">
            <a:avLst/>
          </a:prstGeom>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endParaRPr lang="en-GB" sz="600" b="1" dirty="0">
              <a:solidFill>
                <a:srgbClr val="FF0000"/>
              </a:solidFill>
              <a:latin typeface="Calibri" panose="020F0502020204030204" pitchFamily="34" charset="0"/>
              <a:cs typeface="Calibri" panose="020F0502020204030204" pitchFamily="34" charset="0"/>
            </a:endParaRPr>
          </a:p>
          <a:p>
            <a:pPr algn="ctr"/>
            <a:endParaRPr lang="en-GB" sz="700" b="1" dirty="0">
              <a:solidFill>
                <a:srgbClr val="FF0000"/>
              </a:solidFill>
              <a:latin typeface="Calibri" panose="020F0502020204030204" pitchFamily="34" charset="0"/>
              <a:cs typeface="Calibri" panose="020F0502020204030204" pitchFamily="34" charset="0"/>
            </a:endParaRPr>
          </a:p>
          <a:p>
            <a:pPr>
              <a:lnSpc>
                <a:spcPct val="120000"/>
              </a:lnSpc>
            </a:pPr>
            <a:r>
              <a:rPr lang="en-GB" sz="6200" dirty="0">
                <a:cs typeface="Calibri" panose="020F0502020204030204" pitchFamily="34" charset="0"/>
              </a:rPr>
              <a:t>Children have different skills, abilities and interests, they make progress at different rates and have different ways in which they learn best. Praise your child for trying their best and don’t compare them with others, this will build their confidence.</a:t>
            </a:r>
          </a:p>
          <a:p>
            <a:endParaRPr lang="en-GB" sz="7200" dirty="0">
              <a:cs typeface="Calibri" panose="020F0502020204030204" pitchFamily="34" charset="0"/>
            </a:endParaRPr>
          </a:p>
          <a:p>
            <a:pPr>
              <a:lnSpc>
                <a:spcPct val="120000"/>
              </a:lnSpc>
            </a:pPr>
            <a:r>
              <a:rPr lang="en-GB" sz="6200" dirty="0"/>
              <a:t>If your child is provided with different work or activities in class from that of their classmates, you should not be worried. All children are different and teachers are highly skilled at using a wide range of approaches and strategies to help children learn. </a:t>
            </a:r>
          </a:p>
          <a:p>
            <a:pPr marL="109728" indent="0">
              <a:spcBef>
                <a:spcPts val="600"/>
              </a:spcBef>
              <a:buNone/>
            </a:pPr>
            <a:endParaRPr lang="en-GB" sz="5600" dirty="0">
              <a:latin typeface="+mj-lt"/>
              <a:cs typeface="Calibri" panose="020F0502020204030204" pitchFamily="34" charset="0"/>
            </a:endParaRPr>
          </a:p>
          <a:p>
            <a:pPr>
              <a:spcBef>
                <a:spcPts val="600"/>
              </a:spcBef>
            </a:pPr>
            <a:r>
              <a:rPr lang="en-GB" sz="7200" dirty="0">
                <a:latin typeface="+mj-lt"/>
                <a:cs typeface="Calibri" panose="020F0502020204030204" pitchFamily="34" charset="0"/>
              </a:rPr>
              <a:t> </a:t>
            </a:r>
            <a:r>
              <a:rPr lang="en-GB" sz="6200" dirty="0">
                <a:latin typeface="+mj-lt"/>
                <a:cs typeface="Calibri" panose="020F0502020204030204" pitchFamily="34" charset="0"/>
              </a:rPr>
              <a:t>Teachers look carefully at how they organise </a:t>
            </a:r>
          </a:p>
          <a:p>
            <a:pPr marL="109728" indent="0">
              <a:spcBef>
                <a:spcPts val="600"/>
              </a:spcBef>
              <a:buNone/>
            </a:pPr>
            <a:r>
              <a:rPr lang="en-GB" sz="6200" dirty="0">
                <a:latin typeface="+mj-lt"/>
                <a:cs typeface="Calibri" panose="020F0502020204030204" pitchFamily="34" charset="0"/>
              </a:rPr>
              <a:t>     lessons, the classroom, the materials and </a:t>
            </a:r>
          </a:p>
          <a:p>
            <a:pPr marL="109728" indent="0">
              <a:spcBef>
                <a:spcPts val="600"/>
              </a:spcBef>
              <a:buNone/>
            </a:pPr>
            <a:r>
              <a:rPr lang="en-GB" sz="6200" dirty="0">
                <a:latin typeface="+mj-lt"/>
                <a:cs typeface="Calibri" panose="020F0502020204030204" pitchFamily="34" charset="0"/>
              </a:rPr>
              <a:t>     activities they give to each child and the way </a:t>
            </a:r>
          </a:p>
          <a:p>
            <a:pPr marL="109728" indent="0">
              <a:spcBef>
                <a:spcPts val="600"/>
              </a:spcBef>
              <a:buNone/>
            </a:pPr>
            <a:r>
              <a:rPr lang="en-GB" sz="6200" dirty="0">
                <a:latin typeface="+mj-lt"/>
                <a:cs typeface="Calibri" panose="020F0502020204030204" pitchFamily="34" charset="0"/>
              </a:rPr>
              <a:t>     they teach. This is often called </a:t>
            </a:r>
            <a:r>
              <a:rPr lang="en-GB" sz="6200" b="1" dirty="0">
                <a:latin typeface="+mj-lt"/>
                <a:cs typeface="Calibri" panose="020F0502020204030204" pitchFamily="34" charset="0"/>
              </a:rPr>
              <a:t>differentiating</a:t>
            </a:r>
          </a:p>
          <a:p>
            <a:pPr marL="109728" indent="0">
              <a:spcBef>
                <a:spcPts val="600"/>
              </a:spcBef>
              <a:buNone/>
            </a:pPr>
            <a:r>
              <a:rPr lang="en-GB" sz="6200" b="1" dirty="0">
                <a:latin typeface="+mj-lt"/>
                <a:cs typeface="Calibri" panose="020F0502020204030204" pitchFamily="34" charset="0"/>
              </a:rPr>
              <a:t>     the curriculum.</a:t>
            </a:r>
            <a:endParaRPr lang="en-GB" sz="12300" b="1" dirty="0">
              <a:latin typeface="+mj-lt"/>
              <a:cs typeface="Calibri" panose="020F0502020204030204" pitchFamily="34" charset="0"/>
            </a:endParaRPr>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33056"/>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9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33662"/>
            <a:ext cx="8435279" cy="4803650"/>
          </a:xfrm>
        </p:spPr>
        <p:txBody>
          <a:bodyPr>
            <a:normAutofit fontScale="25000" lnSpcReduction="20000"/>
          </a:bodyPr>
          <a:lstStyle/>
          <a:p>
            <a:pPr marL="109728" indent="0">
              <a:buNone/>
            </a:pPr>
            <a:r>
              <a:rPr lang="en-US" sz="9600" dirty="0"/>
              <a:t>Lots of children will have learning difficulties from time to time and the school is well organised to address this by:-</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r>
              <a:rPr lang="en-US" sz="8400" dirty="0"/>
              <a:t>Grouping the children for learning new tasks</a:t>
            </a:r>
          </a:p>
          <a:p>
            <a:r>
              <a:rPr lang="en-US" sz="8400" dirty="0"/>
              <a:t>Using different learning materials and resources </a:t>
            </a:r>
          </a:p>
          <a:p>
            <a:r>
              <a:rPr lang="en-US" sz="8400" dirty="0"/>
              <a:t>ICT</a:t>
            </a:r>
          </a:p>
          <a:p>
            <a:r>
              <a:rPr lang="en-US" sz="8400" dirty="0"/>
              <a:t>Over learning in the classroom</a:t>
            </a:r>
          </a:p>
          <a:p>
            <a:r>
              <a:rPr lang="en-US" sz="8400" dirty="0"/>
              <a:t>Small group withdrawal</a:t>
            </a:r>
          </a:p>
          <a:p>
            <a:r>
              <a:rPr lang="en-US" sz="8400" dirty="0"/>
              <a:t>Use of practical resources</a:t>
            </a:r>
          </a:p>
          <a:p>
            <a:r>
              <a:rPr lang="en-US" sz="8400" dirty="0"/>
              <a:t>Providing some small “catch up groups” for literacy and numeracy</a:t>
            </a:r>
          </a:p>
          <a:p>
            <a:r>
              <a:rPr lang="en-US" sz="8400" dirty="0"/>
              <a:t>Providing training for teachers</a:t>
            </a:r>
          </a:p>
          <a:p>
            <a:pPr marL="109728" indent="0">
              <a:buNone/>
            </a:pPr>
            <a:endParaRPr lang="en-US" sz="4500" dirty="0"/>
          </a:p>
          <a:p>
            <a:pPr marL="109728" indent="0">
              <a:buNone/>
            </a:pPr>
            <a:r>
              <a:rPr lang="en-US" sz="5600" dirty="0"/>
              <a:t>     </a:t>
            </a:r>
            <a:r>
              <a:rPr lang="en-US" sz="9600" b="1" dirty="0"/>
              <a:t>Most children with learning difficulties do not have Special   </a:t>
            </a:r>
          </a:p>
          <a:p>
            <a:pPr marL="109728" indent="0">
              <a:buNone/>
            </a:pPr>
            <a:r>
              <a:rPr lang="en-US" sz="9600" b="1" dirty="0"/>
              <a:t>   Educational Needs</a:t>
            </a:r>
          </a:p>
          <a:p>
            <a:endParaRPr lang="en-US" dirty="0"/>
          </a:p>
          <a:p>
            <a:endParaRPr lang="en-US" sz="4500" dirty="0"/>
          </a:p>
        </p:txBody>
      </p:sp>
      <p:sp>
        <p:nvSpPr>
          <p:cNvPr id="3" name="Title 2"/>
          <p:cNvSpPr>
            <a:spLocks noGrp="1"/>
          </p:cNvSpPr>
          <p:nvPr>
            <p:ph type="title"/>
          </p:nvPr>
        </p:nvSpPr>
        <p:spPr>
          <a:xfrm>
            <a:off x="457200" y="116632"/>
            <a:ext cx="8075296" cy="1143000"/>
          </a:xfrm>
        </p:spPr>
        <p:txBody>
          <a:bodyPr>
            <a:normAutofit fontScale="90000"/>
          </a:bodyPr>
          <a:lstStyle/>
          <a:p>
            <a:pPr algn="ctr"/>
            <a:r>
              <a:rPr lang="en-US" dirty="0">
                <a:solidFill>
                  <a:srgbClr val="0070C0"/>
                </a:solidFill>
              </a:rPr>
              <a:t>What our school does to support individual differences between learners</a:t>
            </a:r>
          </a:p>
        </p:txBody>
      </p:sp>
      <p:pic>
        <p:nvPicPr>
          <p:cNvPr id="6"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0848"/>
            <a:ext cx="2764414" cy="230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2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932E391DC0C345AFE59AD47A24F429" ma:contentTypeVersion="3" ma:contentTypeDescription="Create a new document." ma:contentTypeScope="" ma:versionID="6984881cf7fb01f7bf942e0ed1e7c2c8">
  <xsd:schema xmlns:xsd="http://www.w3.org/2001/XMLSchema" xmlns:xs="http://www.w3.org/2001/XMLSchema" xmlns:p="http://schemas.microsoft.com/office/2006/metadata/properties" xmlns:ns1="http://schemas.microsoft.com/sharepoint/v3" xmlns:ns2="4f9494e1-5791-43ec-84ee-7ad6667a2be3" targetNamespace="http://schemas.microsoft.com/office/2006/metadata/properties" ma:root="true" ma:fieldsID="0c9cd007a67ec52f4bbdf9eca7a78802" ns1:_="" ns2:_="">
    <xsd:import namespace="http://schemas.microsoft.com/sharepoint/v3"/>
    <xsd:import namespace="4f9494e1-5791-43ec-84ee-7ad6667a2be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9494e1-5791-43ec-84ee-7ad6667a2b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3"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dlc_DocId xmlns="4f9494e1-5791-43ec-84ee-7ad6667a2be3">EASPDOCID-1978965352-4</_dlc_DocId>
    <_dlc_DocIdUrl xmlns="4f9494e1-5791-43ec-84ee-7ad6667a2be3">
      <Url>https://sharepoint.eani.org.uk/resources/officetemplates/_layouts/15/DocIdRedir.aspx?ID=EASPDOCID-1978965352-4</Url>
      <Description>EASPDOCID-1978965352-4</Description>
    </_dlc_DocIdUrl>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246E77-7579-49BD-A831-5AEFFCC38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9494e1-5791-43ec-84ee-7ad6667a2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4CACB9-B3FA-427B-B671-3F66BB7EC42C}">
  <ds:schemaRef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elements/1.1/"/>
    <ds:schemaRef ds:uri="http://purl.org/dc/terms/"/>
    <ds:schemaRef ds:uri="http://schemas.microsoft.com/office/2006/documentManagement/types"/>
    <ds:schemaRef ds:uri="4f9494e1-5791-43ec-84ee-7ad6667a2be3"/>
    <ds:schemaRef ds:uri="http://www.w3.org/XML/1998/namespace"/>
    <ds:schemaRef ds:uri="http://purl.org/dc/dcmitype/"/>
  </ds:schemaRefs>
</ds:datastoreItem>
</file>

<file path=customXml/itemProps3.xml><?xml version="1.0" encoding="utf-8"?>
<ds:datastoreItem xmlns:ds="http://schemas.openxmlformats.org/officeDocument/2006/customXml" ds:itemID="{F6C7823A-8965-4A1E-87D4-C7063370167F}">
  <ds:schemaRefs>
    <ds:schemaRef ds:uri="http://schemas.microsoft.com/sharepoint/v3/contenttype/forms"/>
  </ds:schemaRefs>
</ds:datastoreItem>
</file>

<file path=customXml/itemProps4.xml><?xml version="1.0" encoding="utf-8"?>
<ds:datastoreItem xmlns:ds="http://schemas.openxmlformats.org/officeDocument/2006/customXml" ds:itemID="{DE035F02-8713-4BED-9E45-5B92BE49EB6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2099</TotalTime>
  <Words>2732</Words>
  <Application>Microsoft Office PowerPoint</Application>
  <PresentationFormat>On-screen Show (4:3)</PresentationFormat>
  <Paragraphs>228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Verdana</vt:lpstr>
      <vt:lpstr>Wingdings 2</vt:lpstr>
      <vt:lpstr>Wingdings 3</vt:lpstr>
      <vt:lpstr>Education Authority Powerpoint Template</vt:lpstr>
      <vt:lpstr>PowerPoint Presentation</vt:lpstr>
      <vt:lpstr>Starting School</vt:lpstr>
      <vt:lpstr>Children may feel:</vt:lpstr>
      <vt:lpstr>The role of parents</vt:lpstr>
      <vt:lpstr>The voice of the child</vt:lpstr>
      <vt:lpstr>Measures in school to help your child transition smoothly may include: </vt:lpstr>
      <vt:lpstr>Telling us about your child</vt:lpstr>
      <vt:lpstr>Meeting the needs of all learners in school</vt:lpstr>
      <vt:lpstr>What our school does to support individual differences between learners</vt:lpstr>
      <vt:lpstr>What is meant by Special Educational Needs (SEN)?</vt:lpstr>
      <vt:lpstr>What to do if you are concerned that your child may have Special Educational Needs</vt:lpstr>
      <vt:lpstr>Getting ready to learn!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Graham</dc:creator>
  <dc:description>Standard EA Template for PowerPoint. Includes a front introduction page and standard information pages.</dc:description>
  <cp:lastModifiedBy>M MCQUILLAN</cp:lastModifiedBy>
  <cp:revision>99</cp:revision>
  <cp:lastPrinted>2019-03-05T10:52:26Z</cp:lastPrinted>
  <dcterms:created xsi:type="dcterms:W3CDTF">2016-09-08T09:44:34Z</dcterms:created>
  <dcterms:modified xsi:type="dcterms:W3CDTF">2021-10-18T13:09:44Z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0x01010083932E391DC0C345AFE59AD47A24F429</vt:lpwstr>
  </property>
  <property fmtid="{D5CDD505-2E9C-101B-9397-08002B2CF9AE}" pid="3" name="_dlc_DocIdItemGuid">
    <vt:lpwstr>c9b8a412-2ef6-465c-b583-393df95f971c</vt:lpwstr>
  </property>
  <property fmtid="{D5CDD505-2E9C-101B-9397-08002B2CF9AE}" pid="4" name="Document Type">
    <vt:lpwstr>34;#Presentation|8322d44b-20e5-47c9-8da0-f6aecb29044c</vt:lpwstr>
  </property>
</Properties>
</file>