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2" r:id="rId6"/>
    <p:sldId id="263" r:id="rId7"/>
    <p:sldId id="265" r:id="rId8"/>
    <p:sldId id="264" r:id="rId9"/>
    <p:sldId id="260" r:id="rId10"/>
    <p:sldId id="261"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4" autoAdjust="0"/>
    <p:restoredTop sz="94660"/>
  </p:normalViewPr>
  <p:slideViewPr>
    <p:cSldViewPr snapToGrid="0">
      <p:cViewPr varScale="1">
        <p:scale>
          <a:sx n="75" d="100"/>
          <a:sy n="75" d="100"/>
        </p:scale>
        <p:origin x="81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C3F53F-9B33-4B33-8F4A-AF492FBD5ED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D715F8-2B4A-4E78-A1C2-391E1E212920}" type="slidenum">
              <a:rPr lang="en-GB" smtClean="0"/>
              <a:t>‹#›</a:t>
            </a:fld>
            <a:endParaRPr lang="en-GB"/>
          </a:p>
        </p:txBody>
      </p:sp>
    </p:spTree>
    <p:extLst>
      <p:ext uri="{BB962C8B-B14F-4D97-AF65-F5344CB8AC3E}">
        <p14:creationId xmlns:p14="http://schemas.microsoft.com/office/powerpoint/2010/main" val="2339257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C3F53F-9B33-4B33-8F4A-AF492FBD5ED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D715F8-2B4A-4E78-A1C2-391E1E212920}" type="slidenum">
              <a:rPr lang="en-GB" smtClean="0"/>
              <a:t>‹#›</a:t>
            </a:fld>
            <a:endParaRPr lang="en-GB"/>
          </a:p>
        </p:txBody>
      </p:sp>
    </p:spTree>
    <p:extLst>
      <p:ext uri="{BB962C8B-B14F-4D97-AF65-F5344CB8AC3E}">
        <p14:creationId xmlns:p14="http://schemas.microsoft.com/office/powerpoint/2010/main" val="3781854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C3F53F-9B33-4B33-8F4A-AF492FBD5ED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D715F8-2B4A-4E78-A1C2-391E1E212920}"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44059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C3F53F-9B33-4B33-8F4A-AF492FBD5ED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D715F8-2B4A-4E78-A1C2-391E1E212920}" type="slidenum">
              <a:rPr lang="en-GB" smtClean="0"/>
              <a:t>‹#›</a:t>
            </a:fld>
            <a:endParaRPr lang="en-GB"/>
          </a:p>
        </p:txBody>
      </p:sp>
    </p:spTree>
    <p:extLst>
      <p:ext uri="{BB962C8B-B14F-4D97-AF65-F5344CB8AC3E}">
        <p14:creationId xmlns:p14="http://schemas.microsoft.com/office/powerpoint/2010/main" val="1922646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C3F53F-9B33-4B33-8F4A-AF492FBD5ED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D715F8-2B4A-4E78-A1C2-391E1E212920}"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9987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C3F53F-9B33-4B33-8F4A-AF492FBD5ED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D715F8-2B4A-4E78-A1C2-391E1E212920}" type="slidenum">
              <a:rPr lang="en-GB" smtClean="0"/>
              <a:t>‹#›</a:t>
            </a:fld>
            <a:endParaRPr lang="en-GB"/>
          </a:p>
        </p:txBody>
      </p:sp>
    </p:spTree>
    <p:extLst>
      <p:ext uri="{BB962C8B-B14F-4D97-AF65-F5344CB8AC3E}">
        <p14:creationId xmlns:p14="http://schemas.microsoft.com/office/powerpoint/2010/main" val="3869506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3F53F-9B33-4B33-8F4A-AF492FBD5ED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D715F8-2B4A-4E78-A1C2-391E1E212920}" type="slidenum">
              <a:rPr lang="en-GB" smtClean="0"/>
              <a:t>‹#›</a:t>
            </a:fld>
            <a:endParaRPr lang="en-GB"/>
          </a:p>
        </p:txBody>
      </p:sp>
    </p:spTree>
    <p:extLst>
      <p:ext uri="{BB962C8B-B14F-4D97-AF65-F5344CB8AC3E}">
        <p14:creationId xmlns:p14="http://schemas.microsoft.com/office/powerpoint/2010/main" val="954170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3F53F-9B33-4B33-8F4A-AF492FBD5ED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D715F8-2B4A-4E78-A1C2-391E1E212920}" type="slidenum">
              <a:rPr lang="en-GB" smtClean="0"/>
              <a:t>‹#›</a:t>
            </a:fld>
            <a:endParaRPr lang="en-GB"/>
          </a:p>
        </p:txBody>
      </p:sp>
    </p:spTree>
    <p:extLst>
      <p:ext uri="{BB962C8B-B14F-4D97-AF65-F5344CB8AC3E}">
        <p14:creationId xmlns:p14="http://schemas.microsoft.com/office/powerpoint/2010/main" val="23378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3F53F-9B33-4B33-8F4A-AF492FBD5ED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D715F8-2B4A-4E78-A1C2-391E1E212920}" type="slidenum">
              <a:rPr lang="en-GB" smtClean="0"/>
              <a:t>‹#›</a:t>
            </a:fld>
            <a:endParaRPr lang="en-GB"/>
          </a:p>
        </p:txBody>
      </p:sp>
    </p:spTree>
    <p:extLst>
      <p:ext uri="{BB962C8B-B14F-4D97-AF65-F5344CB8AC3E}">
        <p14:creationId xmlns:p14="http://schemas.microsoft.com/office/powerpoint/2010/main" val="2551968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C3F53F-9B33-4B33-8F4A-AF492FBD5ED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D715F8-2B4A-4E78-A1C2-391E1E212920}" type="slidenum">
              <a:rPr lang="en-GB" smtClean="0"/>
              <a:t>‹#›</a:t>
            </a:fld>
            <a:endParaRPr lang="en-GB"/>
          </a:p>
        </p:txBody>
      </p:sp>
    </p:spTree>
    <p:extLst>
      <p:ext uri="{BB962C8B-B14F-4D97-AF65-F5344CB8AC3E}">
        <p14:creationId xmlns:p14="http://schemas.microsoft.com/office/powerpoint/2010/main" val="291970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C3F53F-9B33-4B33-8F4A-AF492FBD5ED6}" type="datetimeFigureOut">
              <a:rPr lang="en-GB" smtClean="0"/>
              <a:t>01/05/2020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D715F8-2B4A-4E78-A1C2-391E1E212920}" type="slidenum">
              <a:rPr lang="en-GB" smtClean="0"/>
              <a:t>‹#›</a:t>
            </a:fld>
            <a:endParaRPr lang="en-GB"/>
          </a:p>
        </p:txBody>
      </p:sp>
    </p:spTree>
    <p:extLst>
      <p:ext uri="{BB962C8B-B14F-4D97-AF65-F5344CB8AC3E}">
        <p14:creationId xmlns:p14="http://schemas.microsoft.com/office/powerpoint/2010/main" val="478340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C3F53F-9B33-4B33-8F4A-AF492FBD5ED6}" type="datetimeFigureOut">
              <a:rPr lang="en-GB" smtClean="0"/>
              <a:t>01/05/2020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D715F8-2B4A-4E78-A1C2-391E1E212920}" type="slidenum">
              <a:rPr lang="en-GB" smtClean="0"/>
              <a:t>‹#›</a:t>
            </a:fld>
            <a:endParaRPr lang="en-GB"/>
          </a:p>
        </p:txBody>
      </p:sp>
    </p:spTree>
    <p:extLst>
      <p:ext uri="{BB962C8B-B14F-4D97-AF65-F5344CB8AC3E}">
        <p14:creationId xmlns:p14="http://schemas.microsoft.com/office/powerpoint/2010/main" val="330615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C3F53F-9B33-4B33-8F4A-AF492FBD5ED6}" type="datetimeFigureOut">
              <a:rPr lang="en-GB" smtClean="0"/>
              <a:t>01/05/2020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CD715F8-2B4A-4E78-A1C2-391E1E212920}" type="slidenum">
              <a:rPr lang="en-GB" smtClean="0"/>
              <a:t>‹#›</a:t>
            </a:fld>
            <a:endParaRPr lang="en-GB"/>
          </a:p>
        </p:txBody>
      </p:sp>
    </p:spTree>
    <p:extLst>
      <p:ext uri="{BB962C8B-B14F-4D97-AF65-F5344CB8AC3E}">
        <p14:creationId xmlns:p14="http://schemas.microsoft.com/office/powerpoint/2010/main" val="3899472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3F53F-9B33-4B33-8F4A-AF492FBD5ED6}" type="datetimeFigureOut">
              <a:rPr lang="en-GB" smtClean="0"/>
              <a:t>01/05/2020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CD715F8-2B4A-4E78-A1C2-391E1E212920}" type="slidenum">
              <a:rPr lang="en-GB" smtClean="0"/>
              <a:t>‹#›</a:t>
            </a:fld>
            <a:endParaRPr lang="en-GB"/>
          </a:p>
        </p:txBody>
      </p:sp>
    </p:spTree>
    <p:extLst>
      <p:ext uri="{BB962C8B-B14F-4D97-AF65-F5344CB8AC3E}">
        <p14:creationId xmlns:p14="http://schemas.microsoft.com/office/powerpoint/2010/main" val="2096263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C3F53F-9B33-4B33-8F4A-AF492FBD5ED6}" type="datetimeFigureOut">
              <a:rPr lang="en-GB" smtClean="0"/>
              <a:t>01/05/2020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D715F8-2B4A-4E78-A1C2-391E1E212920}" type="slidenum">
              <a:rPr lang="en-GB" smtClean="0"/>
              <a:t>‹#›</a:t>
            </a:fld>
            <a:endParaRPr lang="en-GB"/>
          </a:p>
        </p:txBody>
      </p:sp>
    </p:spTree>
    <p:extLst>
      <p:ext uri="{BB962C8B-B14F-4D97-AF65-F5344CB8AC3E}">
        <p14:creationId xmlns:p14="http://schemas.microsoft.com/office/powerpoint/2010/main" val="47350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C3F53F-9B33-4B33-8F4A-AF492FBD5ED6}" type="datetimeFigureOut">
              <a:rPr lang="en-GB" smtClean="0"/>
              <a:t>01/05/2020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D715F8-2B4A-4E78-A1C2-391E1E212920}" type="slidenum">
              <a:rPr lang="en-GB" smtClean="0"/>
              <a:t>‹#›</a:t>
            </a:fld>
            <a:endParaRPr lang="en-GB"/>
          </a:p>
        </p:txBody>
      </p:sp>
    </p:spTree>
    <p:extLst>
      <p:ext uri="{BB962C8B-B14F-4D97-AF65-F5344CB8AC3E}">
        <p14:creationId xmlns:p14="http://schemas.microsoft.com/office/powerpoint/2010/main" val="3807708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9C3F53F-9B33-4B33-8F4A-AF492FBD5ED6}" type="datetimeFigureOut">
              <a:rPr lang="en-GB" smtClean="0"/>
              <a:t>01/05/2020</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CD715F8-2B4A-4E78-A1C2-391E1E212920}" type="slidenum">
              <a:rPr lang="en-GB" smtClean="0"/>
              <a:t>‹#›</a:t>
            </a:fld>
            <a:endParaRPr lang="en-GB"/>
          </a:p>
        </p:txBody>
      </p:sp>
    </p:spTree>
    <p:extLst>
      <p:ext uri="{BB962C8B-B14F-4D97-AF65-F5344CB8AC3E}">
        <p14:creationId xmlns:p14="http://schemas.microsoft.com/office/powerpoint/2010/main" val="1522930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wwf.org.uk/updates/ten-tips-reduce-your-plastic-footprin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1F04-3B6D-4AEF-9162-506F7CB4B0DE}"/>
              </a:ext>
            </a:extLst>
          </p:cNvPr>
          <p:cNvSpPr>
            <a:spLocks noGrp="1"/>
          </p:cNvSpPr>
          <p:nvPr>
            <p:ph type="ctrTitle"/>
          </p:nvPr>
        </p:nvSpPr>
        <p:spPr/>
        <p:txBody>
          <a:bodyPr/>
          <a:lstStyle/>
          <a:p>
            <a:r>
              <a:rPr lang="en-GB" u="sng" dirty="0"/>
              <a:t>Animals endangered by Plastic Pollution</a:t>
            </a:r>
          </a:p>
        </p:txBody>
      </p:sp>
      <p:sp>
        <p:nvSpPr>
          <p:cNvPr id="3" name="Subtitle 2">
            <a:extLst>
              <a:ext uri="{FF2B5EF4-FFF2-40B4-BE49-F238E27FC236}">
                <a16:creationId xmlns:a16="http://schemas.microsoft.com/office/drawing/2014/main" id="{FA221C00-5471-4BBF-BFE3-C2C9F3DCC75A}"/>
              </a:ext>
            </a:extLst>
          </p:cNvPr>
          <p:cNvSpPr>
            <a:spLocks noGrp="1"/>
          </p:cNvSpPr>
          <p:nvPr>
            <p:ph type="subTitle" idx="1"/>
          </p:nvPr>
        </p:nvSpPr>
        <p:spPr/>
        <p:txBody>
          <a:bodyPr/>
          <a:lstStyle/>
          <a:p>
            <a:r>
              <a:rPr lang="en-GB" dirty="0"/>
              <a:t>By John Black</a:t>
            </a:r>
          </a:p>
        </p:txBody>
      </p:sp>
    </p:spTree>
    <p:extLst>
      <p:ext uri="{BB962C8B-B14F-4D97-AF65-F5344CB8AC3E}">
        <p14:creationId xmlns:p14="http://schemas.microsoft.com/office/powerpoint/2010/main" val="388529836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D9ADED-ED63-4F8E-9BF4-CC59B429DEFE}"/>
              </a:ext>
            </a:extLst>
          </p:cNvPr>
          <p:cNvPicPr>
            <a:picLocks noChangeAspect="1"/>
          </p:cNvPicPr>
          <p:nvPr/>
        </p:nvPicPr>
        <p:blipFill>
          <a:blip r:embed="rId2"/>
          <a:stretch>
            <a:fillRect/>
          </a:stretch>
        </p:blipFill>
        <p:spPr>
          <a:xfrm>
            <a:off x="2296160" y="393361"/>
            <a:ext cx="8006080" cy="6071277"/>
          </a:xfrm>
          <a:prstGeom prst="rect">
            <a:avLst/>
          </a:prstGeom>
        </p:spPr>
      </p:pic>
    </p:spTree>
    <p:extLst>
      <p:ext uri="{BB962C8B-B14F-4D97-AF65-F5344CB8AC3E}">
        <p14:creationId xmlns:p14="http://schemas.microsoft.com/office/powerpoint/2010/main" val="35628303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D473A-7F62-4E47-9055-E88761EB89F6}"/>
              </a:ext>
            </a:extLst>
          </p:cNvPr>
          <p:cNvSpPr>
            <a:spLocks noGrp="1"/>
          </p:cNvSpPr>
          <p:nvPr>
            <p:ph type="title"/>
          </p:nvPr>
        </p:nvSpPr>
        <p:spPr/>
        <p:txBody>
          <a:bodyPr/>
          <a:lstStyle/>
          <a:p>
            <a:r>
              <a:rPr lang="en-GB" dirty="0"/>
              <a:t>Stop Plastic </a:t>
            </a:r>
            <a:r>
              <a:rPr lang="en-GB" dirty="0" err="1"/>
              <a:t>Polution</a:t>
            </a:r>
            <a:r>
              <a:rPr lang="en-GB" dirty="0"/>
              <a:t>!</a:t>
            </a:r>
          </a:p>
        </p:txBody>
      </p:sp>
      <p:pic>
        <p:nvPicPr>
          <p:cNvPr id="4" name="Picture 3">
            <a:extLst>
              <a:ext uri="{FF2B5EF4-FFF2-40B4-BE49-F238E27FC236}">
                <a16:creationId xmlns:a16="http://schemas.microsoft.com/office/drawing/2014/main" id="{ED4C0F51-615D-40C7-B381-78027471102D}"/>
              </a:ext>
            </a:extLst>
          </p:cNvPr>
          <p:cNvPicPr>
            <a:picLocks noChangeAspect="1"/>
          </p:cNvPicPr>
          <p:nvPr/>
        </p:nvPicPr>
        <p:blipFill>
          <a:blip r:embed="rId2"/>
          <a:stretch>
            <a:fillRect/>
          </a:stretch>
        </p:blipFill>
        <p:spPr>
          <a:xfrm>
            <a:off x="7178319" y="0"/>
            <a:ext cx="4866082" cy="6858000"/>
          </a:xfrm>
          <a:prstGeom prst="rect">
            <a:avLst/>
          </a:prstGeom>
        </p:spPr>
      </p:pic>
      <p:pic>
        <p:nvPicPr>
          <p:cNvPr id="5" name="Picture 4">
            <a:extLst>
              <a:ext uri="{FF2B5EF4-FFF2-40B4-BE49-F238E27FC236}">
                <a16:creationId xmlns:a16="http://schemas.microsoft.com/office/drawing/2014/main" id="{9E393CA5-8229-4F96-BD65-D28998632A3E}"/>
              </a:ext>
            </a:extLst>
          </p:cNvPr>
          <p:cNvPicPr>
            <a:picLocks noChangeAspect="1"/>
          </p:cNvPicPr>
          <p:nvPr/>
        </p:nvPicPr>
        <p:blipFill>
          <a:blip r:embed="rId3"/>
          <a:stretch>
            <a:fillRect/>
          </a:stretch>
        </p:blipFill>
        <p:spPr>
          <a:xfrm>
            <a:off x="3926645" y="1463357"/>
            <a:ext cx="3269262" cy="1838960"/>
          </a:xfrm>
          <a:prstGeom prst="rect">
            <a:avLst/>
          </a:prstGeom>
        </p:spPr>
      </p:pic>
      <p:pic>
        <p:nvPicPr>
          <p:cNvPr id="6" name="Picture 5">
            <a:extLst>
              <a:ext uri="{FF2B5EF4-FFF2-40B4-BE49-F238E27FC236}">
                <a16:creationId xmlns:a16="http://schemas.microsoft.com/office/drawing/2014/main" id="{4F924417-4FD0-4AE6-954A-DC5050030172}"/>
              </a:ext>
            </a:extLst>
          </p:cNvPr>
          <p:cNvPicPr>
            <a:picLocks noChangeAspect="1"/>
          </p:cNvPicPr>
          <p:nvPr/>
        </p:nvPicPr>
        <p:blipFill>
          <a:blip r:embed="rId4"/>
          <a:stretch>
            <a:fillRect/>
          </a:stretch>
        </p:blipFill>
        <p:spPr>
          <a:xfrm>
            <a:off x="3403554" y="4053999"/>
            <a:ext cx="3385584" cy="1747203"/>
          </a:xfrm>
          <a:prstGeom prst="rect">
            <a:avLst/>
          </a:prstGeom>
        </p:spPr>
      </p:pic>
      <p:pic>
        <p:nvPicPr>
          <p:cNvPr id="7" name="Picture 6">
            <a:extLst>
              <a:ext uri="{FF2B5EF4-FFF2-40B4-BE49-F238E27FC236}">
                <a16:creationId xmlns:a16="http://schemas.microsoft.com/office/drawing/2014/main" id="{8BCCF0FC-D963-42FD-A156-AE97F409ABDE}"/>
              </a:ext>
            </a:extLst>
          </p:cNvPr>
          <p:cNvPicPr>
            <a:picLocks noChangeAspect="1"/>
          </p:cNvPicPr>
          <p:nvPr/>
        </p:nvPicPr>
        <p:blipFill>
          <a:blip r:embed="rId5"/>
          <a:stretch>
            <a:fillRect/>
          </a:stretch>
        </p:blipFill>
        <p:spPr>
          <a:xfrm>
            <a:off x="147599" y="1463357"/>
            <a:ext cx="3720818" cy="2092960"/>
          </a:xfrm>
          <a:prstGeom prst="rect">
            <a:avLst/>
          </a:prstGeom>
        </p:spPr>
      </p:pic>
      <p:pic>
        <p:nvPicPr>
          <p:cNvPr id="8" name="Picture 7">
            <a:extLst>
              <a:ext uri="{FF2B5EF4-FFF2-40B4-BE49-F238E27FC236}">
                <a16:creationId xmlns:a16="http://schemas.microsoft.com/office/drawing/2014/main" id="{1661346A-2A6E-4EAC-A045-C7F0B16A9741}"/>
              </a:ext>
            </a:extLst>
          </p:cNvPr>
          <p:cNvPicPr>
            <a:picLocks noChangeAspect="1"/>
          </p:cNvPicPr>
          <p:nvPr/>
        </p:nvPicPr>
        <p:blipFill>
          <a:blip r:embed="rId6"/>
          <a:stretch>
            <a:fillRect/>
          </a:stretch>
        </p:blipFill>
        <p:spPr>
          <a:xfrm>
            <a:off x="796103" y="4198302"/>
            <a:ext cx="1905000" cy="2200275"/>
          </a:xfrm>
          <a:prstGeom prst="rect">
            <a:avLst/>
          </a:prstGeom>
        </p:spPr>
      </p:pic>
    </p:spTree>
    <p:extLst>
      <p:ext uri="{BB962C8B-B14F-4D97-AF65-F5344CB8AC3E}">
        <p14:creationId xmlns:p14="http://schemas.microsoft.com/office/powerpoint/2010/main" val="33906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000"/>
                                        <p:tgtEl>
                                          <p:spTgt spid="6"/>
                                        </p:tgtEl>
                                      </p:cBhvr>
                                    </p:animEffect>
                                    <p:anim calcmode="lin" valueType="num">
                                      <p:cBhvr>
                                        <p:cTn id="39" dur="2000" fill="hold"/>
                                        <p:tgtEl>
                                          <p:spTgt spid="6"/>
                                        </p:tgtEl>
                                        <p:attrNameLst>
                                          <p:attrName>ppt_w</p:attrName>
                                        </p:attrNameLst>
                                      </p:cBhvr>
                                      <p:tavLst>
                                        <p:tav tm="0" fmla="#ppt_w*sin(2.5*pi*$)">
                                          <p:val>
                                            <p:fltVal val="0"/>
                                          </p:val>
                                        </p:tav>
                                        <p:tav tm="100000">
                                          <p:val>
                                            <p:fltVal val="1"/>
                                          </p:val>
                                        </p:tav>
                                      </p:tavLst>
                                    </p:anim>
                                    <p:anim calcmode="lin" valueType="num">
                                      <p:cBhvr>
                                        <p:cTn id="40"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anim calcmode="lin" valueType="num">
                                      <p:cBhvr>
                                        <p:cTn id="47" dur="1000" fill="hold"/>
                                        <p:tgtEl>
                                          <p:spTgt spid="8"/>
                                        </p:tgtEl>
                                        <p:attrNameLst>
                                          <p:attrName>style.rotation</p:attrName>
                                        </p:attrNameLst>
                                      </p:cBhvr>
                                      <p:tavLst>
                                        <p:tav tm="0">
                                          <p:val>
                                            <p:fltVal val="90"/>
                                          </p:val>
                                        </p:tav>
                                        <p:tav tm="100000">
                                          <p:val>
                                            <p:fltVal val="0"/>
                                          </p:val>
                                        </p:tav>
                                      </p:tavLst>
                                    </p:anim>
                                    <p:animEffect transition="in" filter="fade">
                                      <p:cBhvr>
                                        <p:cTn id="4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B4FCA-BF20-4103-81BB-24032E3F7D07}"/>
              </a:ext>
            </a:extLst>
          </p:cNvPr>
          <p:cNvSpPr>
            <a:spLocks noGrp="1"/>
          </p:cNvSpPr>
          <p:nvPr>
            <p:ph type="title"/>
          </p:nvPr>
        </p:nvSpPr>
        <p:spPr>
          <a:xfrm>
            <a:off x="152400" y="1021397"/>
            <a:ext cx="12039600" cy="1325563"/>
          </a:xfrm>
        </p:spPr>
        <p:txBody>
          <a:bodyPr>
            <a:noAutofit/>
          </a:bodyPr>
          <a:lstStyle/>
          <a:p>
            <a:r>
              <a:rPr lang="en-GB" sz="4000" b="1" u="sng" dirty="0"/>
              <a:t>Turtles are an endangered species.</a:t>
            </a:r>
            <a:br>
              <a:rPr lang="en-GB" sz="4000" dirty="0"/>
            </a:br>
            <a:br>
              <a:rPr lang="en-GB" sz="4000" dirty="0">
                <a:solidFill>
                  <a:srgbClr val="FF0000"/>
                </a:solidFill>
              </a:rPr>
            </a:br>
            <a:r>
              <a:rPr lang="en-GB" sz="1800" dirty="0">
                <a:solidFill>
                  <a:srgbClr val="FF0000"/>
                </a:solidFill>
              </a:rPr>
              <a:t>One of their major threats is discarded plastic bags because turtles think they’re jellyfish.  Turtles like to eat jellyfish so if they see a plastic bag they think it’s lunch and try to eat it</a:t>
            </a:r>
            <a:r>
              <a:rPr lang="en-GB" sz="4000" dirty="0">
                <a:solidFill>
                  <a:srgbClr val="FF0000"/>
                </a:solidFill>
              </a:rPr>
              <a:t>.  </a:t>
            </a:r>
          </a:p>
        </p:txBody>
      </p:sp>
      <p:pic>
        <p:nvPicPr>
          <p:cNvPr id="4" name="Content Placeholder 3">
            <a:extLst>
              <a:ext uri="{FF2B5EF4-FFF2-40B4-BE49-F238E27FC236}">
                <a16:creationId xmlns:a16="http://schemas.microsoft.com/office/drawing/2014/main" id="{AAA1E077-F626-43B8-BB88-1234B2DF1638}"/>
              </a:ext>
            </a:extLst>
          </p:cNvPr>
          <p:cNvPicPr>
            <a:picLocks noGrp="1" noChangeAspect="1"/>
          </p:cNvPicPr>
          <p:nvPr>
            <p:ph idx="1"/>
          </p:nvPr>
        </p:nvPicPr>
        <p:blipFill>
          <a:blip r:embed="rId2"/>
          <a:stretch>
            <a:fillRect/>
          </a:stretch>
        </p:blipFill>
        <p:spPr>
          <a:xfrm>
            <a:off x="937490" y="3278823"/>
            <a:ext cx="5031493" cy="2787332"/>
          </a:xfrm>
          <a:prstGeom prst="rect">
            <a:avLst/>
          </a:prstGeom>
        </p:spPr>
      </p:pic>
      <p:pic>
        <p:nvPicPr>
          <p:cNvPr id="5" name="Picture 4">
            <a:extLst>
              <a:ext uri="{FF2B5EF4-FFF2-40B4-BE49-F238E27FC236}">
                <a16:creationId xmlns:a16="http://schemas.microsoft.com/office/drawing/2014/main" id="{6C5A5198-14B7-40F5-9658-4B75B40D73F8}"/>
              </a:ext>
            </a:extLst>
          </p:cNvPr>
          <p:cNvPicPr>
            <a:picLocks noChangeAspect="1"/>
          </p:cNvPicPr>
          <p:nvPr/>
        </p:nvPicPr>
        <p:blipFill>
          <a:blip r:embed="rId3"/>
          <a:stretch>
            <a:fillRect/>
          </a:stretch>
        </p:blipFill>
        <p:spPr>
          <a:xfrm>
            <a:off x="6025979" y="3180081"/>
            <a:ext cx="3160543" cy="1769904"/>
          </a:xfrm>
          <a:prstGeom prst="rect">
            <a:avLst/>
          </a:prstGeom>
        </p:spPr>
      </p:pic>
      <p:pic>
        <p:nvPicPr>
          <p:cNvPr id="6" name="Picture 5">
            <a:extLst>
              <a:ext uri="{FF2B5EF4-FFF2-40B4-BE49-F238E27FC236}">
                <a16:creationId xmlns:a16="http://schemas.microsoft.com/office/drawing/2014/main" id="{5907299F-AB99-41DC-B3C1-A68EB5CFF1A2}"/>
              </a:ext>
            </a:extLst>
          </p:cNvPr>
          <p:cNvPicPr>
            <a:picLocks noChangeAspect="1"/>
          </p:cNvPicPr>
          <p:nvPr/>
        </p:nvPicPr>
        <p:blipFill>
          <a:blip r:embed="rId4"/>
          <a:stretch>
            <a:fillRect/>
          </a:stretch>
        </p:blipFill>
        <p:spPr>
          <a:xfrm>
            <a:off x="8206550" y="5132464"/>
            <a:ext cx="2634170" cy="1692893"/>
          </a:xfrm>
          <a:prstGeom prst="rect">
            <a:avLst/>
          </a:prstGeom>
        </p:spPr>
      </p:pic>
      <p:sp>
        <p:nvSpPr>
          <p:cNvPr id="7" name="TextBox 6">
            <a:extLst>
              <a:ext uri="{FF2B5EF4-FFF2-40B4-BE49-F238E27FC236}">
                <a16:creationId xmlns:a16="http://schemas.microsoft.com/office/drawing/2014/main" id="{3AB10AE7-DFA8-43C4-A897-E491A6F825F0}"/>
              </a:ext>
            </a:extLst>
          </p:cNvPr>
          <p:cNvSpPr txBox="1"/>
          <p:nvPr/>
        </p:nvSpPr>
        <p:spPr>
          <a:xfrm>
            <a:off x="152400" y="6187440"/>
            <a:ext cx="8270240" cy="707886"/>
          </a:xfrm>
          <a:prstGeom prst="rect">
            <a:avLst/>
          </a:prstGeom>
          <a:noFill/>
        </p:spPr>
        <p:txBody>
          <a:bodyPr wrap="square" rtlCol="0">
            <a:spAutoFit/>
          </a:bodyPr>
          <a:lstStyle/>
          <a:p>
            <a:r>
              <a:rPr lang="en-GB" sz="2000" b="1" u="sng" dirty="0"/>
              <a:t>Turtles drown if they get caught in nets as they need to surface to breathe</a:t>
            </a:r>
          </a:p>
        </p:txBody>
      </p:sp>
      <p:pic>
        <p:nvPicPr>
          <p:cNvPr id="8" name="Picture 7">
            <a:extLst>
              <a:ext uri="{FF2B5EF4-FFF2-40B4-BE49-F238E27FC236}">
                <a16:creationId xmlns:a16="http://schemas.microsoft.com/office/drawing/2014/main" id="{AA745517-9412-477D-AA6C-E8A903E834F1}"/>
              </a:ext>
            </a:extLst>
          </p:cNvPr>
          <p:cNvPicPr>
            <a:picLocks noChangeAspect="1"/>
          </p:cNvPicPr>
          <p:nvPr/>
        </p:nvPicPr>
        <p:blipFill>
          <a:blip r:embed="rId5"/>
          <a:stretch>
            <a:fillRect/>
          </a:stretch>
        </p:blipFill>
        <p:spPr>
          <a:xfrm>
            <a:off x="9243519" y="2748261"/>
            <a:ext cx="2917124" cy="2369542"/>
          </a:xfrm>
          <a:prstGeom prst="rect">
            <a:avLst/>
          </a:prstGeom>
        </p:spPr>
      </p:pic>
    </p:spTree>
    <p:extLst>
      <p:ext uri="{BB962C8B-B14F-4D97-AF65-F5344CB8AC3E}">
        <p14:creationId xmlns:p14="http://schemas.microsoft.com/office/powerpoint/2010/main" val="3985850151"/>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60C74-6420-46E3-A694-0A83AE8A7435}"/>
              </a:ext>
            </a:extLst>
          </p:cNvPr>
          <p:cNvSpPr>
            <a:spLocks noGrp="1"/>
          </p:cNvSpPr>
          <p:nvPr>
            <p:ph type="title"/>
          </p:nvPr>
        </p:nvSpPr>
        <p:spPr/>
        <p:txBody>
          <a:bodyPr>
            <a:normAutofit/>
          </a:bodyPr>
          <a:lstStyle/>
          <a:p>
            <a:r>
              <a:rPr lang="en-GB" sz="3200" b="1" u="sng" dirty="0"/>
              <a:t>Birds</a:t>
            </a:r>
            <a:r>
              <a:rPr lang="en-GB" sz="3200" dirty="0"/>
              <a:t> are very vulnerable from plastic floating in water during their feeding</a:t>
            </a:r>
          </a:p>
        </p:txBody>
      </p:sp>
      <p:pic>
        <p:nvPicPr>
          <p:cNvPr id="1028" name="Picture 4" descr="Image result for birds endangered by plastic pollution">
            <a:extLst>
              <a:ext uri="{FF2B5EF4-FFF2-40B4-BE49-F238E27FC236}">
                <a16:creationId xmlns:a16="http://schemas.microsoft.com/office/drawing/2014/main" id="{1F1C4CE7-030F-4B64-9500-73F982EED8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5158" y="1785443"/>
            <a:ext cx="4805680" cy="27168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F8EA53D-5771-4D6A-A380-60A8BAE4420C}"/>
              </a:ext>
            </a:extLst>
          </p:cNvPr>
          <p:cNvPicPr>
            <a:picLocks noChangeAspect="1"/>
          </p:cNvPicPr>
          <p:nvPr/>
        </p:nvPicPr>
        <p:blipFill>
          <a:blip r:embed="rId3"/>
          <a:stretch>
            <a:fillRect/>
          </a:stretch>
        </p:blipFill>
        <p:spPr>
          <a:xfrm>
            <a:off x="5648112" y="1774190"/>
            <a:ext cx="6467687" cy="4850765"/>
          </a:xfrm>
          <a:prstGeom prst="rect">
            <a:avLst/>
          </a:prstGeom>
        </p:spPr>
      </p:pic>
      <p:pic>
        <p:nvPicPr>
          <p:cNvPr id="5" name="Picture 4">
            <a:extLst>
              <a:ext uri="{FF2B5EF4-FFF2-40B4-BE49-F238E27FC236}">
                <a16:creationId xmlns:a16="http://schemas.microsoft.com/office/drawing/2014/main" id="{9372ABF4-D0E0-4E95-94BA-68CBA9A7795A}"/>
              </a:ext>
            </a:extLst>
          </p:cNvPr>
          <p:cNvPicPr>
            <a:picLocks noChangeAspect="1"/>
          </p:cNvPicPr>
          <p:nvPr/>
        </p:nvPicPr>
        <p:blipFill>
          <a:blip r:embed="rId4"/>
          <a:stretch>
            <a:fillRect/>
          </a:stretch>
        </p:blipFill>
        <p:spPr>
          <a:xfrm>
            <a:off x="1132060" y="4643755"/>
            <a:ext cx="3571875" cy="1981200"/>
          </a:xfrm>
          <a:prstGeom prst="rect">
            <a:avLst/>
          </a:prstGeom>
        </p:spPr>
      </p:pic>
    </p:spTree>
    <p:extLst>
      <p:ext uri="{BB962C8B-B14F-4D97-AF65-F5344CB8AC3E}">
        <p14:creationId xmlns:p14="http://schemas.microsoft.com/office/powerpoint/2010/main" val="1806366245"/>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E843-0BB3-4058-AC32-75F35BE4DBDC}"/>
              </a:ext>
            </a:extLst>
          </p:cNvPr>
          <p:cNvSpPr>
            <a:spLocks noGrp="1"/>
          </p:cNvSpPr>
          <p:nvPr>
            <p:ph type="title"/>
          </p:nvPr>
        </p:nvSpPr>
        <p:spPr/>
        <p:txBody>
          <a:bodyPr/>
          <a:lstStyle/>
          <a:p>
            <a:r>
              <a:rPr lang="en-GB" u="sng" dirty="0"/>
              <a:t>Penguins</a:t>
            </a:r>
          </a:p>
        </p:txBody>
      </p:sp>
      <p:pic>
        <p:nvPicPr>
          <p:cNvPr id="4" name="Content Placeholder 3">
            <a:extLst>
              <a:ext uri="{FF2B5EF4-FFF2-40B4-BE49-F238E27FC236}">
                <a16:creationId xmlns:a16="http://schemas.microsoft.com/office/drawing/2014/main" id="{897DE7FE-3B45-4D45-A83F-AF2EFD54101E}"/>
              </a:ext>
            </a:extLst>
          </p:cNvPr>
          <p:cNvPicPr>
            <a:picLocks noGrp="1" noChangeAspect="1"/>
          </p:cNvPicPr>
          <p:nvPr>
            <p:ph idx="1"/>
          </p:nvPr>
        </p:nvPicPr>
        <p:blipFill>
          <a:blip r:embed="rId2"/>
          <a:stretch>
            <a:fillRect/>
          </a:stretch>
        </p:blipFill>
        <p:spPr>
          <a:xfrm>
            <a:off x="8324850" y="233363"/>
            <a:ext cx="2857500" cy="1457325"/>
          </a:xfrm>
          <a:prstGeom prst="rect">
            <a:avLst/>
          </a:prstGeom>
        </p:spPr>
      </p:pic>
      <p:pic>
        <p:nvPicPr>
          <p:cNvPr id="6" name="Picture 5">
            <a:extLst>
              <a:ext uri="{FF2B5EF4-FFF2-40B4-BE49-F238E27FC236}">
                <a16:creationId xmlns:a16="http://schemas.microsoft.com/office/drawing/2014/main" id="{526E050B-15F7-41DE-AD81-BDA4D5C061CA}"/>
              </a:ext>
            </a:extLst>
          </p:cNvPr>
          <p:cNvPicPr>
            <a:picLocks noChangeAspect="1"/>
          </p:cNvPicPr>
          <p:nvPr/>
        </p:nvPicPr>
        <p:blipFill>
          <a:blip r:embed="rId3"/>
          <a:stretch>
            <a:fillRect/>
          </a:stretch>
        </p:blipFill>
        <p:spPr>
          <a:xfrm>
            <a:off x="8248650" y="2127885"/>
            <a:ext cx="2933700" cy="2114550"/>
          </a:xfrm>
          <a:prstGeom prst="rect">
            <a:avLst/>
          </a:prstGeom>
        </p:spPr>
      </p:pic>
      <p:pic>
        <p:nvPicPr>
          <p:cNvPr id="7" name="Picture 6">
            <a:extLst>
              <a:ext uri="{FF2B5EF4-FFF2-40B4-BE49-F238E27FC236}">
                <a16:creationId xmlns:a16="http://schemas.microsoft.com/office/drawing/2014/main" id="{46140ADB-268D-4F52-A9EF-B55965295BC6}"/>
              </a:ext>
            </a:extLst>
          </p:cNvPr>
          <p:cNvPicPr>
            <a:picLocks noChangeAspect="1"/>
          </p:cNvPicPr>
          <p:nvPr/>
        </p:nvPicPr>
        <p:blipFill>
          <a:blip r:embed="rId4"/>
          <a:stretch>
            <a:fillRect/>
          </a:stretch>
        </p:blipFill>
        <p:spPr>
          <a:xfrm>
            <a:off x="7972801" y="4679632"/>
            <a:ext cx="3269038" cy="2178368"/>
          </a:xfrm>
          <a:prstGeom prst="rect">
            <a:avLst/>
          </a:prstGeom>
        </p:spPr>
      </p:pic>
      <p:sp>
        <p:nvSpPr>
          <p:cNvPr id="8" name="TextBox 7">
            <a:extLst>
              <a:ext uri="{FF2B5EF4-FFF2-40B4-BE49-F238E27FC236}">
                <a16:creationId xmlns:a16="http://schemas.microsoft.com/office/drawing/2014/main" id="{8A714348-EE8A-4C7D-A500-EEDDB0A788E8}"/>
              </a:ext>
            </a:extLst>
          </p:cNvPr>
          <p:cNvSpPr txBox="1"/>
          <p:nvPr/>
        </p:nvSpPr>
        <p:spPr>
          <a:xfrm>
            <a:off x="527916" y="1798498"/>
            <a:ext cx="6466840" cy="3970318"/>
          </a:xfrm>
          <a:prstGeom prst="rect">
            <a:avLst/>
          </a:prstGeom>
          <a:noFill/>
        </p:spPr>
        <p:txBody>
          <a:bodyPr wrap="square" rtlCol="0">
            <a:spAutoFit/>
          </a:bodyPr>
          <a:lstStyle/>
          <a:p>
            <a:r>
              <a:rPr lang="en-GB" sz="2800" dirty="0"/>
              <a:t>You would think that Penguins living in Antarctica would be safe </a:t>
            </a:r>
          </a:p>
          <a:p>
            <a:r>
              <a:rPr lang="en-GB" sz="2800" dirty="0"/>
              <a:t>from plastic pollution because very few people have been there. </a:t>
            </a:r>
          </a:p>
          <a:p>
            <a:r>
              <a:rPr lang="en-GB" sz="2800" dirty="0"/>
              <a:t> The sea has no borders so if you drop something in the sea then over time</a:t>
            </a:r>
          </a:p>
          <a:p>
            <a:r>
              <a:rPr lang="en-GB" sz="2800" dirty="0"/>
              <a:t>the currents will move it somewhere else.  This is why penguins are affected by plastic.</a:t>
            </a:r>
          </a:p>
        </p:txBody>
      </p:sp>
    </p:spTree>
    <p:extLst>
      <p:ext uri="{BB962C8B-B14F-4D97-AF65-F5344CB8AC3E}">
        <p14:creationId xmlns:p14="http://schemas.microsoft.com/office/powerpoint/2010/main" val="363097554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0D1A-9F09-48E4-A394-1B7A53032D47}"/>
              </a:ext>
            </a:extLst>
          </p:cNvPr>
          <p:cNvSpPr>
            <a:spLocks noGrp="1"/>
          </p:cNvSpPr>
          <p:nvPr>
            <p:ph type="title"/>
          </p:nvPr>
        </p:nvSpPr>
        <p:spPr/>
        <p:txBody>
          <a:bodyPr/>
          <a:lstStyle/>
          <a:p>
            <a:r>
              <a:rPr lang="en-GB" u="sng" dirty="0"/>
              <a:t>Dolphins</a:t>
            </a:r>
          </a:p>
        </p:txBody>
      </p:sp>
      <p:pic>
        <p:nvPicPr>
          <p:cNvPr id="4" name="Content Placeholder 3">
            <a:extLst>
              <a:ext uri="{FF2B5EF4-FFF2-40B4-BE49-F238E27FC236}">
                <a16:creationId xmlns:a16="http://schemas.microsoft.com/office/drawing/2014/main" id="{6797EE0B-18D2-413F-A34E-EB335FB6DA1B}"/>
              </a:ext>
            </a:extLst>
          </p:cNvPr>
          <p:cNvPicPr>
            <a:picLocks noGrp="1" noChangeAspect="1"/>
          </p:cNvPicPr>
          <p:nvPr>
            <p:ph idx="1"/>
          </p:nvPr>
        </p:nvPicPr>
        <p:blipFill>
          <a:blip r:embed="rId2"/>
          <a:stretch>
            <a:fillRect/>
          </a:stretch>
        </p:blipFill>
        <p:spPr>
          <a:xfrm>
            <a:off x="2956111" y="782320"/>
            <a:ext cx="8754898" cy="5831524"/>
          </a:xfrm>
          <a:prstGeom prst="rect">
            <a:avLst/>
          </a:prstGeom>
        </p:spPr>
      </p:pic>
      <p:pic>
        <p:nvPicPr>
          <p:cNvPr id="5" name="Picture 4">
            <a:extLst>
              <a:ext uri="{FF2B5EF4-FFF2-40B4-BE49-F238E27FC236}">
                <a16:creationId xmlns:a16="http://schemas.microsoft.com/office/drawing/2014/main" id="{E7D48FF1-8C9C-4072-9453-FEB79DB975D7}"/>
              </a:ext>
            </a:extLst>
          </p:cNvPr>
          <p:cNvPicPr>
            <a:picLocks noChangeAspect="1"/>
          </p:cNvPicPr>
          <p:nvPr/>
        </p:nvPicPr>
        <p:blipFill>
          <a:blip r:embed="rId3"/>
          <a:stretch>
            <a:fillRect/>
          </a:stretch>
        </p:blipFill>
        <p:spPr>
          <a:xfrm>
            <a:off x="270826" y="2981961"/>
            <a:ext cx="2486025" cy="1905000"/>
          </a:xfrm>
          <a:prstGeom prst="rect">
            <a:avLst/>
          </a:prstGeom>
        </p:spPr>
      </p:pic>
      <p:pic>
        <p:nvPicPr>
          <p:cNvPr id="6" name="Picture 5">
            <a:extLst>
              <a:ext uri="{FF2B5EF4-FFF2-40B4-BE49-F238E27FC236}">
                <a16:creationId xmlns:a16="http://schemas.microsoft.com/office/drawing/2014/main" id="{839425F4-B99D-4760-9720-966B1EBCF6FD}"/>
              </a:ext>
            </a:extLst>
          </p:cNvPr>
          <p:cNvPicPr>
            <a:picLocks noChangeAspect="1"/>
          </p:cNvPicPr>
          <p:nvPr/>
        </p:nvPicPr>
        <p:blipFill>
          <a:blip r:embed="rId4"/>
          <a:stretch>
            <a:fillRect/>
          </a:stretch>
        </p:blipFill>
        <p:spPr>
          <a:xfrm>
            <a:off x="189547" y="4927601"/>
            <a:ext cx="2648584" cy="1514522"/>
          </a:xfrm>
          <a:prstGeom prst="rect">
            <a:avLst/>
          </a:prstGeom>
        </p:spPr>
      </p:pic>
      <p:pic>
        <p:nvPicPr>
          <p:cNvPr id="7" name="Picture 6">
            <a:extLst>
              <a:ext uri="{FF2B5EF4-FFF2-40B4-BE49-F238E27FC236}">
                <a16:creationId xmlns:a16="http://schemas.microsoft.com/office/drawing/2014/main" id="{9A524BAB-2956-4AEE-B1BD-08A6C6EB8C80}"/>
              </a:ext>
            </a:extLst>
          </p:cNvPr>
          <p:cNvPicPr>
            <a:picLocks noChangeAspect="1"/>
          </p:cNvPicPr>
          <p:nvPr/>
        </p:nvPicPr>
        <p:blipFill>
          <a:blip r:embed="rId5"/>
          <a:stretch>
            <a:fillRect/>
          </a:stretch>
        </p:blipFill>
        <p:spPr>
          <a:xfrm>
            <a:off x="18350" y="1233011"/>
            <a:ext cx="2838131" cy="1587819"/>
          </a:xfrm>
          <a:prstGeom prst="rect">
            <a:avLst/>
          </a:prstGeom>
        </p:spPr>
      </p:pic>
    </p:spTree>
    <p:extLst>
      <p:ext uri="{BB962C8B-B14F-4D97-AF65-F5344CB8AC3E}">
        <p14:creationId xmlns:p14="http://schemas.microsoft.com/office/powerpoint/2010/main" val="189817443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C4718-1AE9-44B9-A95E-3E553AAB351E}"/>
              </a:ext>
            </a:extLst>
          </p:cNvPr>
          <p:cNvSpPr>
            <a:spLocks noGrp="1"/>
          </p:cNvSpPr>
          <p:nvPr>
            <p:ph type="title"/>
          </p:nvPr>
        </p:nvSpPr>
        <p:spPr/>
        <p:txBody>
          <a:bodyPr/>
          <a:lstStyle/>
          <a:p>
            <a:r>
              <a:rPr lang="en-GB" u="sng" dirty="0"/>
              <a:t>Whales</a:t>
            </a:r>
          </a:p>
        </p:txBody>
      </p:sp>
      <p:pic>
        <p:nvPicPr>
          <p:cNvPr id="1026" name="Picture 2" descr="See the source image">
            <a:extLst>
              <a:ext uri="{FF2B5EF4-FFF2-40B4-BE49-F238E27FC236}">
                <a16:creationId xmlns:a16="http://schemas.microsoft.com/office/drawing/2014/main" id="{552807E2-3341-4C5D-A5A1-39BAECE9C8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93774" y="161687"/>
            <a:ext cx="6534626" cy="65346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94C25C56-14F5-446D-80C5-DD7DA346E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13" y="1487928"/>
            <a:ext cx="4395947" cy="27442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46DB470-A347-49C4-8213-81829A894AC0}"/>
              </a:ext>
            </a:extLst>
          </p:cNvPr>
          <p:cNvPicPr>
            <a:picLocks noChangeAspect="1"/>
          </p:cNvPicPr>
          <p:nvPr/>
        </p:nvPicPr>
        <p:blipFill>
          <a:blip r:embed="rId4"/>
          <a:stretch>
            <a:fillRect/>
          </a:stretch>
        </p:blipFill>
        <p:spPr>
          <a:xfrm>
            <a:off x="773747" y="4521835"/>
            <a:ext cx="3552825" cy="2000250"/>
          </a:xfrm>
          <a:prstGeom prst="rect">
            <a:avLst/>
          </a:prstGeom>
        </p:spPr>
      </p:pic>
    </p:spTree>
    <p:extLst>
      <p:ext uri="{BB962C8B-B14F-4D97-AF65-F5344CB8AC3E}">
        <p14:creationId xmlns:p14="http://schemas.microsoft.com/office/powerpoint/2010/main" val="11029265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E096-449A-46C0-BD89-5DF2F5FBB964}"/>
              </a:ext>
            </a:extLst>
          </p:cNvPr>
          <p:cNvSpPr>
            <a:spLocks noGrp="1"/>
          </p:cNvSpPr>
          <p:nvPr>
            <p:ph type="title"/>
          </p:nvPr>
        </p:nvSpPr>
        <p:spPr/>
        <p:txBody>
          <a:bodyPr/>
          <a:lstStyle/>
          <a:p>
            <a:r>
              <a:rPr lang="en-GB" u="sng" dirty="0"/>
              <a:t>Us!  </a:t>
            </a:r>
          </a:p>
        </p:txBody>
      </p:sp>
      <p:sp>
        <p:nvSpPr>
          <p:cNvPr id="3" name="Content Placeholder 2">
            <a:extLst>
              <a:ext uri="{FF2B5EF4-FFF2-40B4-BE49-F238E27FC236}">
                <a16:creationId xmlns:a16="http://schemas.microsoft.com/office/drawing/2014/main" id="{83A9A9A7-C52A-42F6-9EC4-44160C3637FC}"/>
              </a:ext>
            </a:extLst>
          </p:cNvPr>
          <p:cNvSpPr>
            <a:spLocks noGrp="1"/>
          </p:cNvSpPr>
          <p:nvPr>
            <p:ph idx="1"/>
          </p:nvPr>
        </p:nvSpPr>
        <p:spPr>
          <a:xfrm>
            <a:off x="504614" y="1488613"/>
            <a:ext cx="9340426" cy="3880773"/>
          </a:xfrm>
        </p:spPr>
        <p:txBody>
          <a:bodyPr/>
          <a:lstStyle/>
          <a:p>
            <a:pPr marL="0" indent="0">
              <a:buNone/>
            </a:pPr>
            <a:r>
              <a:rPr lang="en-GB" dirty="0"/>
              <a:t>People are getting affected by plastic pollution caused by us because if you think  about it if fish eat plastic and we eat fish then we are also eating plastic. Look at these diagrams which might make you realise how your actions can come back to you.</a:t>
            </a:r>
          </a:p>
        </p:txBody>
      </p:sp>
      <p:pic>
        <p:nvPicPr>
          <p:cNvPr id="2050" name="Picture 2" descr="See the source image">
            <a:extLst>
              <a:ext uri="{FF2B5EF4-FFF2-40B4-BE49-F238E27FC236}">
                <a16:creationId xmlns:a16="http://schemas.microsoft.com/office/drawing/2014/main" id="{334CD178-1E8A-495A-857E-33A474E3B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985" y="3027679"/>
            <a:ext cx="5350563" cy="37998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5A859DE-4A03-4BD8-8421-62393FA14232}"/>
              </a:ext>
            </a:extLst>
          </p:cNvPr>
          <p:cNvPicPr>
            <a:picLocks noChangeAspect="1"/>
          </p:cNvPicPr>
          <p:nvPr/>
        </p:nvPicPr>
        <p:blipFill>
          <a:blip r:embed="rId3"/>
          <a:stretch>
            <a:fillRect/>
          </a:stretch>
        </p:blipFill>
        <p:spPr>
          <a:xfrm>
            <a:off x="331893" y="2441574"/>
            <a:ext cx="6286195" cy="3461386"/>
          </a:xfrm>
          <a:prstGeom prst="rect">
            <a:avLst/>
          </a:prstGeom>
        </p:spPr>
      </p:pic>
    </p:spTree>
    <p:extLst>
      <p:ext uri="{BB962C8B-B14F-4D97-AF65-F5344CB8AC3E}">
        <p14:creationId xmlns:p14="http://schemas.microsoft.com/office/powerpoint/2010/main" val="37753601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0A4B-EE66-4D81-9A30-309F480620FC}"/>
              </a:ext>
            </a:extLst>
          </p:cNvPr>
          <p:cNvSpPr>
            <a:spLocks noGrp="1"/>
          </p:cNvSpPr>
          <p:nvPr>
            <p:ph type="title"/>
          </p:nvPr>
        </p:nvSpPr>
        <p:spPr/>
        <p:txBody>
          <a:bodyPr/>
          <a:lstStyle/>
          <a:p>
            <a:r>
              <a:rPr lang="en-GB" u="sng" dirty="0"/>
              <a:t>Useful Website</a:t>
            </a:r>
          </a:p>
        </p:txBody>
      </p:sp>
      <p:sp>
        <p:nvSpPr>
          <p:cNvPr id="3" name="Content Placeholder 2">
            <a:extLst>
              <a:ext uri="{FF2B5EF4-FFF2-40B4-BE49-F238E27FC236}">
                <a16:creationId xmlns:a16="http://schemas.microsoft.com/office/drawing/2014/main" id="{BC4FE4E1-6FC9-4A71-973C-0223398D3EB4}"/>
              </a:ext>
            </a:extLst>
          </p:cNvPr>
          <p:cNvSpPr>
            <a:spLocks noGrp="1"/>
          </p:cNvSpPr>
          <p:nvPr>
            <p:ph idx="1"/>
          </p:nvPr>
        </p:nvSpPr>
        <p:spPr/>
        <p:txBody>
          <a:bodyPr/>
          <a:lstStyle/>
          <a:p>
            <a:r>
              <a:rPr lang="en-GB" dirty="0">
                <a:hlinkClick r:id="rId2"/>
              </a:rPr>
              <a:t>https://www.wwf.org.uk/updates/ten-tips-reduce-your-plastic-footprint</a:t>
            </a:r>
            <a:endParaRPr lang="en-GB" dirty="0"/>
          </a:p>
          <a:p>
            <a:pPr marL="0" indent="0">
              <a:buNone/>
            </a:pPr>
            <a:endParaRPr lang="en-GB" dirty="0"/>
          </a:p>
        </p:txBody>
      </p:sp>
      <p:sp>
        <p:nvSpPr>
          <p:cNvPr id="5" name="Rectangle 4">
            <a:extLst>
              <a:ext uri="{FF2B5EF4-FFF2-40B4-BE49-F238E27FC236}">
                <a16:creationId xmlns:a16="http://schemas.microsoft.com/office/drawing/2014/main" id="{F00689AE-8A68-4BA4-A4E9-17D454327C7E}"/>
              </a:ext>
            </a:extLst>
          </p:cNvPr>
          <p:cNvSpPr/>
          <p:nvPr/>
        </p:nvSpPr>
        <p:spPr>
          <a:xfrm>
            <a:off x="3742535" y="3244334"/>
            <a:ext cx="4706930" cy="369332"/>
          </a:xfrm>
          <a:prstGeom prst="rect">
            <a:avLst/>
          </a:prstGeom>
        </p:spPr>
        <p:txBody>
          <a:bodyPr wrap="none">
            <a:spAutoFit/>
          </a:bodyPr>
          <a:lstStyle/>
          <a:p>
            <a:pPr fontAlgn="ctr"/>
            <a:r>
              <a:rPr lang="en-GB" dirty="0">
                <a:solidFill>
                  <a:srgbClr val="FFFFFF"/>
                </a:solidFill>
                <a:latin typeface="Open Sans"/>
              </a:rPr>
              <a:t> </a:t>
            </a:r>
            <a:r>
              <a:rPr lang="en-GB" cap="all" dirty="0">
                <a:solidFill>
                  <a:srgbClr val="FFFFFF"/>
                </a:solidFill>
                <a:latin typeface="WWF"/>
              </a:rPr>
              <a:t>TEN TIPS TO REDUCE YOUR PLASTIC FOOTPRINT</a:t>
            </a:r>
          </a:p>
        </p:txBody>
      </p:sp>
      <p:pic>
        <p:nvPicPr>
          <p:cNvPr id="4" name="Picture 3">
            <a:extLst>
              <a:ext uri="{FF2B5EF4-FFF2-40B4-BE49-F238E27FC236}">
                <a16:creationId xmlns:a16="http://schemas.microsoft.com/office/drawing/2014/main" id="{587884C4-0866-467B-B714-449B767A32A4}"/>
              </a:ext>
            </a:extLst>
          </p:cNvPr>
          <p:cNvPicPr>
            <a:picLocks noChangeAspect="1"/>
          </p:cNvPicPr>
          <p:nvPr/>
        </p:nvPicPr>
        <p:blipFill>
          <a:blip r:embed="rId3"/>
          <a:stretch>
            <a:fillRect/>
          </a:stretch>
        </p:blipFill>
        <p:spPr>
          <a:xfrm>
            <a:off x="4145914" y="2877502"/>
            <a:ext cx="5024563" cy="3604578"/>
          </a:xfrm>
          <a:prstGeom prst="rect">
            <a:avLst/>
          </a:prstGeom>
        </p:spPr>
      </p:pic>
    </p:spTree>
    <p:extLst>
      <p:ext uri="{BB962C8B-B14F-4D97-AF65-F5344CB8AC3E}">
        <p14:creationId xmlns:p14="http://schemas.microsoft.com/office/powerpoint/2010/main" val="14106957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0E435-49B1-4B86-8BCF-6269B8DDF878}"/>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a16="http://schemas.microsoft.com/office/drawing/2014/main" id="{7A4449F5-ED47-4144-BF31-5D6A06474299}"/>
              </a:ext>
            </a:extLst>
          </p:cNvPr>
          <p:cNvPicPr>
            <a:picLocks noGrp="1" noChangeAspect="1"/>
          </p:cNvPicPr>
          <p:nvPr>
            <p:ph idx="1"/>
          </p:nvPr>
        </p:nvPicPr>
        <p:blipFill>
          <a:blip r:embed="rId2"/>
          <a:stretch>
            <a:fillRect/>
          </a:stretch>
        </p:blipFill>
        <p:spPr>
          <a:xfrm>
            <a:off x="559447" y="346313"/>
            <a:ext cx="10875633" cy="6165374"/>
          </a:xfrm>
          <a:prstGeom prst="rect">
            <a:avLst/>
          </a:prstGeom>
        </p:spPr>
      </p:pic>
    </p:spTree>
    <p:extLst>
      <p:ext uri="{BB962C8B-B14F-4D97-AF65-F5344CB8AC3E}">
        <p14:creationId xmlns:p14="http://schemas.microsoft.com/office/powerpoint/2010/main" val="33923431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101</TotalTime>
  <Words>170</Words>
  <Application>Microsoft Office PowerPoint</Application>
  <PresentationFormat>Widescreen</PresentationFormat>
  <Paragraphs>18</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Open Sans</vt:lpstr>
      <vt:lpstr>Trebuchet MS</vt:lpstr>
      <vt:lpstr>Wingdings 3</vt:lpstr>
      <vt:lpstr>WWF</vt:lpstr>
      <vt:lpstr>Facet</vt:lpstr>
      <vt:lpstr>Animals endangered by Plastic Pollution</vt:lpstr>
      <vt:lpstr>Turtles are an endangered species.  One of their major threats is discarded plastic bags because turtles think they’re jellyfish.  Turtles like to eat jellyfish so if they see a plastic bag they think it’s lunch and try to eat it.  </vt:lpstr>
      <vt:lpstr>Birds are very vulnerable from plastic floating in water during their feeding</vt:lpstr>
      <vt:lpstr>Penguins</vt:lpstr>
      <vt:lpstr>Dolphins</vt:lpstr>
      <vt:lpstr>Whales</vt:lpstr>
      <vt:lpstr>Us!  </vt:lpstr>
      <vt:lpstr>Useful Website</vt:lpstr>
      <vt:lpstr>PowerPoint Presentation</vt:lpstr>
      <vt:lpstr>PowerPoint Presentation</vt:lpstr>
      <vt:lpstr>Stop Plastic Polution!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Animals endangered by Plastic Pollution</dc:title>
  <dc:creator>Gerard Black</dc:creator>
  <cp:lastModifiedBy>Gerard Black</cp:lastModifiedBy>
  <cp:revision>10</cp:revision>
  <dcterms:created xsi:type="dcterms:W3CDTF">2020-05-01T14:52:03Z</dcterms:created>
  <dcterms:modified xsi:type="dcterms:W3CDTF">2020-05-01T16:34:00Z</dcterms:modified>
</cp:coreProperties>
</file>